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8"/>
  </p:notesMasterIdLst>
  <p:sldIdLst>
    <p:sldId id="276" r:id="rId2"/>
    <p:sldId id="290" r:id="rId3"/>
    <p:sldId id="270" r:id="rId4"/>
    <p:sldId id="296" r:id="rId5"/>
    <p:sldId id="277" r:id="rId6"/>
    <p:sldId id="289" r:id="rId7"/>
    <p:sldId id="292" r:id="rId8"/>
    <p:sldId id="273" r:id="rId9"/>
    <p:sldId id="281" r:id="rId10"/>
    <p:sldId id="293" r:id="rId11"/>
    <p:sldId id="294" r:id="rId12"/>
    <p:sldId id="295" r:id="rId13"/>
    <p:sldId id="267" r:id="rId14"/>
    <p:sldId id="297" r:id="rId15"/>
    <p:sldId id="298" r:id="rId16"/>
    <p:sldId id="26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88" d="100"/>
          <a:sy n="88" d="100"/>
        </p:scale>
        <p:origin x="16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64BDAD-878B-4DD2-A971-33C0AB139AB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888F9F0-19D4-488B-99D2-4D2DDEB6993D}">
      <dgm:prSet/>
      <dgm:spPr/>
      <dgm:t>
        <a:bodyPr/>
        <a:lstStyle/>
        <a:p>
          <a:r>
            <a:rPr lang="en-CA"/>
            <a:t>20 months ethnographic fieldwork around Prevent in health:</a:t>
          </a:r>
          <a:endParaRPr lang="en-US"/>
        </a:p>
      </dgm:t>
    </dgm:pt>
    <dgm:pt modelId="{7E2CCB1F-4370-4C19-B407-57D968C459BB}" type="parTrans" cxnId="{4DB24BF6-C012-47EA-B622-EEEDD0493824}">
      <dgm:prSet/>
      <dgm:spPr/>
      <dgm:t>
        <a:bodyPr/>
        <a:lstStyle/>
        <a:p>
          <a:endParaRPr lang="en-US"/>
        </a:p>
      </dgm:t>
    </dgm:pt>
    <dgm:pt modelId="{1B49BE97-B6ED-4855-9D96-C23965864A43}" type="sibTrans" cxnId="{4DB24BF6-C012-47EA-B622-EEEDD0493824}">
      <dgm:prSet/>
      <dgm:spPr/>
      <dgm:t>
        <a:bodyPr/>
        <a:lstStyle/>
        <a:p>
          <a:endParaRPr lang="en-US"/>
        </a:p>
      </dgm:t>
    </dgm:pt>
    <dgm:pt modelId="{25C94A20-8732-4F6D-AA2B-418E22164FBB}">
      <dgm:prSet/>
      <dgm:spPr/>
      <dgm:t>
        <a:bodyPr/>
        <a:lstStyle/>
        <a:p>
          <a:r>
            <a:rPr lang="en-CA"/>
            <a:t>workshops, policy documents, manuals, training</a:t>
          </a:r>
          <a:endParaRPr lang="en-US"/>
        </a:p>
      </dgm:t>
    </dgm:pt>
    <dgm:pt modelId="{B27F605D-687E-4272-9962-21536208887C}" type="parTrans" cxnId="{7AF633D5-0C4C-4355-9729-2187DE1F3259}">
      <dgm:prSet/>
      <dgm:spPr/>
      <dgm:t>
        <a:bodyPr/>
        <a:lstStyle/>
        <a:p>
          <a:endParaRPr lang="en-US"/>
        </a:p>
      </dgm:t>
    </dgm:pt>
    <dgm:pt modelId="{75F6A012-EA5B-4255-B1F9-136C64A06672}" type="sibTrans" cxnId="{7AF633D5-0C4C-4355-9729-2187DE1F3259}">
      <dgm:prSet/>
      <dgm:spPr/>
      <dgm:t>
        <a:bodyPr/>
        <a:lstStyle/>
        <a:p>
          <a:endParaRPr lang="en-US"/>
        </a:p>
      </dgm:t>
    </dgm:pt>
    <dgm:pt modelId="{F73CF566-2A33-4D6F-A904-C5CF571F5A87}">
      <dgm:prSet/>
      <dgm:spPr/>
      <dgm:t>
        <a:bodyPr/>
        <a:lstStyle/>
        <a:p>
          <a:r>
            <a:rPr lang="en-CA"/>
            <a:t>includes NHS staff and British Muslim individuals interviews</a:t>
          </a:r>
          <a:endParaRPr lang="en-US"/>
        </a:p>
      </dgm:t>
    </dgm:pt>
    <dgm:pt modelId="{988EAB45-4FD1-4483-BEEE-1EF1D60F9188}" type="parTrans" cxnId="{A279490F-8DE0-4248-911C-41F157266E43}">
      <dgm:prSet/>
      <dgm:spPr/>
      <dgm:t>
        <a:bodyPr/>
        <a:lstStyle/>
        <a:p>
          <a:endParaRPr lang="en-US"/>
        </a:p>
      </dgm:t>
    </dgm:pt>
    <dgm:pt modelId="{1A4DF98E-7795-4365-8BEA-59CFA615BBDA}" type="sibTrans" cxnId="{A279490F-8DE0-4248-911C-41F157266E43}">
      <dgm:prSet/>
      <dgm:spPr/>
      <dgm:t>
        <a:bodyPr/>
        <a:lstStyle/>
        <a:p>
          <a:endParaRPr lang="en-US"/>
        </a:p>
      </dgm:t>
    </dgm:pt>
    <dgm:pt modelId="{D3E32276-2ACA-42E9-9B92-A1AD2FC84E1C}">
      <dgm:prSet/>
      <dgm:spPr/>
      <dgm:t>
        <a:bodyPr/>
        <a:lstStyle/>
        <a:p>
          <a:r>
            <a:rPr lang="en-CA"/>
            <a:t>Questions:</a:t>
          </a:r>
          <a:endParaRPr lang="en-US"/>
        </a:p>
      </dgm:t>
    </dgm:pt>
    <dgm:pt modelId="{9356B3C4-4E1C-4438-A48A-99E1A406E4C0}" type="parTrans" cxnId="{260266E9-ED3F-4D02-87FD-0A85E4AC2516}">
      <dgm:prSet/>
      <dgm:spPr/>
      <dgm:t>
        <a:bodyPr/>
        <a:lstStyle/>
        <a:p>
          <a:endParaRPr lang="en-US"/>
        </a:p>
      </dgm:t>
    </dgm:pt>
    <dgm:pt modelId="{52D62D0D-5D71-44A4-80E0-F68D83F299EB}" type="sibTrans" cxnId="{260266E9-ED3F-4D02-87FD-0A85E4AC2516}">
      <dgm:prSet/>
      <dgm:spPr/>
      <dgm:t>
        <a:bodyPr/>
        <a:lstStyle/>
        <a:p>
          <a:endParaRPr lang="en-US"/>
        </a:p>
      </dgm:t>
    </dgm:pt>
    <dgm:pt modelId="{3195CFD0-A16C-4B98-A50F-2786A05E2763}">
      <dgm:prSet/>
      <dgm:spPr/>
      <dgm:t>
        <a:bodyPr/>
        <a:lstStyle/>
        <a:p>
          <a:r>
            <a:rPr lang="en-CA"/>
            <a:t>How does radicalisation enter clinical logic and impact professional/patient space?</a:t>
          </a:r>
          <a:endParaRPr lang="en-US"/>
        </a:p>
      </dgm:t>
    </dgm:pt>
    <dgm:pt modelId="{B5369C25-826D-42FE-AD5D-0FA6CA631D4B}" type="parTrans" cxnId="{2A4194C3-23A3-47C8-A4C6-F4CDB4F0AFE6}">
      <dgm:prSet/>
      <dgm:spPr/>
      <dgm:t>
        <a:bodyPr/>
        <a:lstStyle/>
        <a:p>
          <a:endParaRPr lang="en-US"/>
        </a:p>
      </dgm:t>
    </dgm:pt>
    <dgm:pt modelId="{DA6451C5-E28B-4123-A7AF-F6C102197C52}" type="sibTrans" cxnId="{2A4194C3-23A3-47C8-A4C6-F4CDB4F0AFE6}">
      <dgm:prSet/>
      <dgm:spPr/>
      <dgm:t>
        <a:bodyPr/>
        <a:lstStyle/>
        <a:p>
          <a:endParaRPr lang="en-US"/>
        </a:p>
      </dgm:t>
    </dgm:pt>
    <dgm:pt modelId="{62E4645A-0FC1-4F8B-B72F-220CB9E956CF}">
      <dgm:prSet/>
      <dgm:spPr/>
      <dgm:t>
        <a:bodyPr/>
        <a:lstStyle/>
        <a:p>
          <a:r>
            <a:rPr lang="en-CA"/>
            <a:t>How do NHS staff experience counter-radicalisation training?</a:t>
          </a:r>
          <a:endParaRPr lang="en-US"/>
        </a:p>
      </dgm:t>
    </dgm:pt>
    <dgm:pt modelId="{6B03C231-4771-4C4B-851D-B12C7F93871E}" type="parTrans" cxnId="{3A78EA2B-922E-4CFC-AE90-7F4F461D01E9}">
      <dgm:prSet/>
      <dgm:spPr/>
      <dgm:t>
        <a:bodyPr/>
        <a:lstStyle/>
        <a:p>
          <a:endParaRPr lang="en-US"/>
        </a:p>
      </dgm:t>
    </dgm:pt>
    <dgm:pt modelId="{8CD30510-7F95-4FED-8519-49110BDECB50}" type="sibTrans" cxnId="{3A78EA2B-922E-4CFC-AE90-7F4F461D01E9}">
      <dgm:prSet/>
      <dgm:spPr/>
      <dgm:t>
        <a:bodyPr/>
        <a:lstStyle/>
        <a:p>
          <a:endParaRPr lang="en-US"/>
        </a:p>
      </dgm:t>
    </dgm:pt>
    <dgm:pt modelId="{C6BED8EC-B666-4F82-8A91-22B6FF7680CA}">
      <dgm:prSet/>
      <dgm:spPr/>
      <dgm:t>
        <a:bodyPr/>
        <a:lstStyle/>
        <a:p>
          <a:r>
            <a:rPr lang="en-CA"/>
            <a:t>How are British Muslims navigating securitisation of healthcare settings?</a:t>
          </a:r>
          <a:endParaRPr lang="en-US"/>
        </a:p>
      </dgm:t>
    </dgm:pt>
    <dgm:pt modelId="{2A0D2EE8-9A1E-4609-8BEB-B840A64745C0}" type="parTrans" cxnId="{144C1D03-AA15-4C54-999D-543E898BBDC3}">
      <dgm:prSet/>
      <dgm:spPr/>
      <dgm:t>
        <a:bodyPr/>
        <a:lstStyle/>
        <a:p>
          <a:endParaRPr lang="en-US"/>
        </a:p>
      </dgm:t>
    </dgm:pt>
    <dgm:pt modelId="{96A5F332-0DD5-40B9-B336-E581E0BE91EE}" type="sibTrans" cxnId="{144C1D03-AA15-4C54-999D-543E898BBDC3}">
      <dgm:prSet/>
      <dgm:spPr/>
      <dgm:t>
        <a:bodyPr/>
        <a:lstStyle/>
        <a:p>
          <a:endParaRPr lang="en-US"/>
        </a:p>
      </dgm:t>
    </dgm:pt>
    <dgm:pt modelId="{D2C1EA55-927F-D549-BE2D-F4051E79B95B}" type="pres">
      <dgm:prSet presAssocID="{6764BDAD-878B-4DD2-A971-33C0AB139AB5}" presName="linear" presStyleCnt="0">
        <dgm:presLayoutVars>
          <dgm:animLvl val="lvl"/>
          <dgm:resizeHandles val="exact"/>
        </dgm:presLayoutVars>
      </dgm:prSet>
      <dgm:spPr/>
      <dgm:t>
        <a:bodyPr/>
        <a:lstStyle/>
        <a:p>
          <a:endParaRPr lang="en-GB"/>
        </a:p>
      </dgm:t>
    </dgm:pt>
    <dgm:pt modelId="{D99CCBA3-3192-0548-A60F-1BA1E7D88D6A}" type="pres">
      <dgm:prSet presAssocID="{7888F9F0-19D4-488B-99D2-4D2DDEB6993D}" presName="parentText" presStyleLbl="node1" presStyleIdx="0" presStyleCnt="2">
        <dgm:presLayoutVars>
          <dgm:chMax val="0"/>
          <dgm:bulletEnabled val="1"/>
        </dgm:presLayoutVars>
      </dgm:prSet>
      <dgm:spPr/>
      <dgm:t>
        <a:bodyPr/>
        <a:lstStyle/>
        <a:p>
          <a:endParaRPr lang="en-GB"/>
        </a:p>
      </dgm:t>
    </dgm:pt>
    <dgm:pt modelId="{64D60158-0B66-F84A-8F19-10EB115FFB45}" type="pres">
      <dgm:prSet presAssocID="{7888F9F0-19D4-488B-99D2-4D2DDEB6993D}" presName="childText" presStyleLbl="revTx" presStyleIdx="0" presStyleCnt="2">
        <dgm:presLayoutVars>
          <dgm:bulletEnabled val="1"/>
        </dgm:presLayoutVars>
      </dgm:prSet>
      <dgm:spPr/>
      <dgm:t>
        <a:bodyPr/>
        <a:lstStyle/>
        <a:p>
          <a:endParaRPr lang="en-GB"/>
        </a:p>
      </dgm:t>
    </dgm:pt>
    <dgm:pt modelId="{FBA9770A-300D-C449-8A68-E9430FA63383}" type="pres">
      <dgm:prSet presAssocID="{D3E32276-2ACA-42E9-9B92-A1AD2FC84E1C}" presName="parentText" presStyleLbl="node1" presStyleIdx="1" presStyleCnt="2">
        <dgm:presLayoutVars>
          <dgm:chMax val="0"/>
          <dgm:bulletEnabled val="1"/>
        </dgm:presLayoutVars>
      </dgm:prSet>
      <dgm:spPr/>
      <dgm:t>
        <a:bodyPr/>
        <a:lstStyle/>
        <a:p>
          <a:endParaRPr lang="en-GB"/>
        </a:p>
      </dgm:t>
    </dgm:pt>
    <dgm:pt modelId="{6AC77968-108B-2C45-90F4-8F4A66D381C5}" type="pres">
      <dgm:prSet presAssocID="{D3E32276-2ACA-42E9-9B92-A1AD2FC84E1C}" presName="childText" presStyleLbl="revTx" presStyleIdx="1" presStyleCnt="2">
        <dgm:presLayoutVars>
          <dgm:bulletEnabled val="1"/>
        </dgm:presLayoutVars>
      </dgm:prSet>
      <dgm:spPr/>
      <dgm:t>
        <a:bodyPr/>
        <a:lstStyle/>
        <a:p>
          <a:endParaRPr lang="en-GB"/>
        </a:p>
      </dgm:t>
    </dgm:pt>
  </dgm:ptLst>
  <dgm:cxnLst>
    <dgm:cxn modelId="{BFB48885-5385-7947-AEFA-776DD0FC5809}" type="presOf" srcId="{25C94A20-8732-4F6D-AA2B-418E22164FBB}" destId="{64D60158-0B66-F84A-8F19-10EB115FFB45}" srcOrd="0" destOrd="0" presId="urn:microsoft.com/office/officeart/2005/8/layout/vList2"/>
    <dgm:cxn modelId="{B94C6B46-4C31-DE40-BA7A-27057548E01D}" type="presOf" srcId="{7888F9F0-19D4-488B-99D2-4D2DDEB6993D}" destId="{D99CCBA3-3192-0548-A60F-1BA1E7D88D6A}" srcOrd="0" destOrd="0" presId="urn:microsoft.com/office/officeart/2005/8/layout/vList2"/>
    <dgm:cxn modelId="{4DB24BF6-C012-47EA-B622-EEEDD0493824}" srcId="{6764BDAD-878B-4DD2-A971-33C0AB139AB5}" destId="{7888F9F0-19D4-488B-99D2-4D2DDEB6993D}" srcOrd="0" destOrd="0" parTransId="{7E2CCB1F-4370-4C19-B407-57D968C459BB}" sibTransId="{1B49BE97-B6ED-4855-9D96-C23965864A43}"/>
    <dgm:cxn modelId="{7B2D14AD-AF3F-BB42-950C-1BCEA3FD1FDE}" type="presOf" srcId="{62E4645A-0FC1-4F8B-B72F-220CB9E956CF}" destId="{6AC77968-108B-2C45-90F4-8F4A66D381C5}" srcOrd="0" destOrd="1" presId="urn:microsoft.com/office/officeart/2005/8/layout/vList2"/>
    <dgm:cxn modelId="{2A4194C3-23A3-47C8-A4C6-F4CDB4F0AFE6}" srcId="{D3E32276-2ACA-42E9-9B92-A1AD2FC84E1C}" destId="{3195CFD0-A16C-4B98-A50F-2786A05E2763}" srcOrd="0" destOrd="0" parTransId="{B5369C25-826D-42FE-AD5D-0FA6CA631D4B}" sibTransId="{DA6451C5-E28B-4123-A7AF-F6C102197C52}"/>
    <dgm:cxn modelId="{60C165CC-E187-EA44-A7FD-59D6C7DD47A4}" type="presOf" srcId="{6764BDAD-878B-4DD2-A971-33C0AB139AB5}" destId="{D2C1EA55-927F-D549-BE2D-F4051E79B95B}" srcOrd="0" destOrd="0" presId="urn:microsoft.com/office/officeart/2005/8/layout/vList2"/>
    <dgm:cxn modelId="{260266E9-ED3F-4D02-87FD-0A85E4AC2516}" srcId="{6764BDAD-878B-4DD2-A971-33C0AB139AB5}" destId="{D3E32276-2ACA-42E9-9B92-A1AD2FC84E1C}" srcOrd="1" destOrd="0" parTransId="{9356B3C4-4E1C-4438-A48A-99E1A406E4C0}" sibTransId="{52D62D0D-5D71-44A4-80E0-F68D83F299EB}"/>
    <dgm:cxn modelId="{144C1D03-AA15-4C54-999D-543E898BBDC3}" srcId="{D3E32276-2ACA-42E9-9B92-A1AD2FC84E1C}" destId="{C6BED8EC-B666-4F82-8A91-22B6FF7680CA}" srcOrd="2" destOrd="0" parTransId="{2A0D2EE8-9A1E-4609-8BEB-B840A64745C0}" sibTransId="{96A5F332-0DD5-40B9-B336-E581E0BE91EE}"/>
    <dgm:cxn modelId="{B101B6C8-2734-CB41-9796-345F0CF0DAAF}" type="presOf" srcId="{D3E32276-2ACA-42E9-9B92-A1AD2FC84E1C}" destId="{FBA9770A-300D-C449-8A68-E9430FA63383}" srcOrd="0" destOrd="0" presId="urn:microsoft.com/office/officeart/2005/8/layout/vList2"/>
    <dgm:cxn modelId="{880E3103-E831-804C-9BF3-97DD5EA04316}" type="presOf" srcId="{3195CFD0-A16C-4B98-A50F-2786A05E2763}" destId="{6AC77968-108B-2C45-90F4-8F4A66D381C5}" srcOrd="0" destOrd="0" presId="urn:microsoft.com/office/officeart/2005/8/layout/vList2"/>
    <dgm:cxn modelId="{3A78EA2B-922E-4CFC-AE90-7F4F461D01E9}" srcId="{D3E32276-2ACA-42E9-9B92-A1AD2FC84E1C}" destId="{62E4645A-0FC1-4F8B-B72F-220CB9E956CF}" srcOrd="1" destOrd="0" parTransId="{6B03C231-4771-4C4B-851D-B12C7F93871E}" sibTransId="{8CD30510-7F95-4FED-8519-49110BDECB50}"/>
    <dgm:cxn modelId="{211D5906-2FDF-D64B-8464-277B1AAE57C2}" type="presOf" srcId="{C6BED8EC-B666-4F82-8A91-22B6FF7680CA}" destId="{6AC77968-108B-2C45-90F4-8F4A66D381C5}" srcOrd="0" destOrd="2" presId="urn:microsoft.com/office/officeart/2005/8/layout/vList2"/>
    <dgm:cxn modelId="{7AF633D5-0C4C-4355-9729-2187DE1F3259}" srcId="{7888F9F0-19D4-488B-99D2-4D2DDEB6993D}" destId="{25C94A20-8732-4F6D-AA2B-418E22164FBB}" srcOrd="0" destOrd="0" parTransId="{B27F605D-687E-4272-9962-21536208887C}" sibTransId="{75F6A012-EA5B-4255-B1F9-136C64A06672}"/>
    <dgm:cxn modelId="{F5D03D95-2379-664E-BBD1-5A3A349DCCDF}" type="presOf" srcId="{F73CF566-2A33-4D6F-A904-C5CF571F5A87}" destId="{64D60158-0B66-F84A-8F19-10EB115FFB45}" srcOrd="0" destOrd="1" presId="urn:microsoft.com/office/officeart/2005/8/layout/vList2"/>
    <dgm:cxn modelId="{A279490F-8DE0-4248-911C-41F157266E43}" srcId="{7888F9F0-19D4-488B-99D2-4D2DDEB6993D}" destId="{F73CF566-2A33-4D6F-A904-C5CF571F5A87}" srcOrd="1" destOrd="0" parTransId="{988EAB45-4FD1-4483-BEEE-1EF1D60F9188}" sibTransId="{1A4DF98E-7795-4365-8BEA-59CFA615BBDA}"/>
    <dgm:cxn modelId="{EF7FE6B8-C621-8C43-8D95-5066B932C632}" type="presParOf" srcId="{D2C1EA55-927F-D549-BE2D-F4051E79B95B}" destId="{D99CCBA3-3192-0548-A60F-1BA1E7D88D6A}" srcOrd="0" destOrd="0" presId="urn:microsoft.com/office/officeart/2005/8/layout/vList2"/>
    <dgm:cxn modelId="{3C334A93-87C8-1044-A201-EA321CAC944C}" type="presParOf" srcId="{D2C1EA55-927F-D549-BE2D-F4051E79B95B}" destId="{64D60158-0B66-F84A-8F19-10EB115FFB45}" srcOrd="1" destOrd="0" presId="urn:microsoft.com/office/officeart/2005/8/layout/vList2"/>
    <dgm:cxn modelId="{D5D2FA94-AE07-0645-9737-C4E584AB60CC}" type="presParOf" srcId="{D2C1EA55-927F-D549-BE2D-F4051E79B95B}" destId="{FBA9770A-300D-C449-8A68-E9430FA63383}" srcOrd="2" destOrd="0" presId="urn:microsoft.com/office/officeart/2005/8/layout/vList2"/>
    <dgm:cxn modelId="{6C8E7D86-351D-EA4D-89FE-242EC400F991}" type="presParOf" srcId="{D2C1EA55-927F-D549-BE2D-F4051E79B95B}" destId="{6AC77968-108B-2C45-90F4-8F4A66D381C5}"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34EC90-9F32-4F19-8524-5F6034BB477D}"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5108E2EC-13E7-4837-8FA8-B90BD93E100F}">
      <dgm:prSet/>
      <dgm:spPr/>
      <dgm:t>
        <a:bodyPr/>
        <a:lstStyle/>
        <a:p>
          <a:r>
            <a:rPr lang="en-US"/>
            <a:t>Mary: White, female GP and the case of home schooling</a:t>
          </a:r>
        </a:p>
      </dgm:t>
    </dgm:pt>
    <dgm:pt modelId="{DA1D02E8-1D51-421D-B169-56977E298D32}" type="parTrans" cxnId="{25D25D31-A62C-4DB6-810A-1A3F4F5F1170}">
      <dgm:prSet/>
      <dgm:spPr/>
      <dgm:t>
        <a:bodyPr/>
        <a:lstStyle/>
        <a:p>
          <a:endParaRPr lang="en-US"/>
        </a:p>
      </dgm:t>
    </dgm:pt>
    <dgm:pt modelId="{8BD0C422-C65A-43DF-B30D-5D63C8C20641}" type="sibTrans" cxnId="{25D25D31-A62C-4DB6-810A-1A3F4F5F1170}">
      <dgm:prSet/>
      <dgm:spPr/>
      <dgm:t>
        <a:bodyPr/>
        <a:lstStyle/>
        <a:p>
          <a:endParaRPr lang="en-US"/>
        </a:p>
      </dgm:t>
    </dgm:pt>
    <dgm:pt modelId="{3387880C-61E7-476C-BB34-3CCF5925E38E}">
      <dgm:prSet/>
      <dgm:spPr/>
      <dgm:t>
        <a:bodyPr/>
        <a:lstStyle/>
        <a:p>
          <a:r>
            <a:rPr lang="en-US"/>
            <a:t>nature of thresholds</a:t>
          </a:r>
        </a:p>
      </dgm:t>
    </dgm:pt>
    <dgm:pt modelId="{F98D9B92-D526-4DB7-8F7C-C58510275B57}" type="parTrans" cxnId="{F4B390D6-518C-4F8F-8B43-90CB56ACA9D1}">
      <dgm:prSet/>
      <dgm:spPr/>
      <dgm:t>
        <a:bodyPr/>
        <a:lstStyle/>
        <a:p>
          <a:endParaRPr lang="en-US"/>
        </a:p>
      </dgm:t>
    </dgm:pt>
    <dgm:pt modelId="{82913F8D-9FC0-4905-BE3C-27608062C39D}" type="sibTrans" cxnId="{F4B390D6-518C-4F8F-8B43-90CB56ACA9D1}">
      <dgm:prSet/>
      <dgm:spPr/>
      <dgm:t>
        <a:bodyPr/>
        <a:lstStyle/>
        <a:p>
          <a:endParaRPr lang="en-US"/>
        </a:p>
      </dgm:t>
    </dgm:pt>
    <dgm:pt modelId="{6F06DCC3-60E0-446D-A585-6FFBA34D5A70}">
      <dgm:prSet/>
      <dgm:spPr/>
      <dgm:t>
        <a:bodyPr/>
        <a:lstStyle/>
        <a:p>
          <a:r>
            <a:rPr lang="en-US"/>
            <a:t>self-censorship </a:t>
          </a:r>
          <a:r>
            <a:rPr lang="en-US" i="1"/>
            <a:t>because </a:t>
          </a:r>
          <a:r>
            <a:rPr lang="en-US"/>
            <a:t>critical – defensive medicine</a:t>
          </a:r>
        </a:p>
      </dgm:t>
    </dgm:pt>
    <dgm:pt modelId="{3D7DFF38-E3DB-4D4C-B199-B72DA5CCECEC}" type="parTrans" cxnId="{087E7166-F97A-49E4-AE83-4C02AC1A9C78}">
      <dgm:prSet/>
      <dgm:spPr/>
      <dgm:t>
        <a:bodyPr/>
        <a:lstStyle/>
        <a:p>
          <a:endParaRPr lang="en-US"/>
        </a:p>
      </dgm:t>
    </dgm:pt>
    <dgm:pt modelId="{128C8860-245B-4983-A5D1-EEDF6A3FF966}" type="sibTrans" cxnId="{087E7166-F97A-49E4-AE83-4C02AC1A9C78}">
      <dgm:prSet/>
      <dgm:spPr/>
      <dgm:t>
        <a:bodyPr/>
        <a:lstStyle/>
        <a:p>
          <a:endParaRPr lang="en-US"/>
        </a:p>
      </dgm:t>
    </dgm:pt>
    <dgm:pt modelId="{6C37D2AA-7E44-40DF-934A-180553E582E9}">
      <dgm:prSet/>
      <dgm:spPr/>
      <dgm:t>
        <a:bodyPr/>
        <a:lstStyle/>
        <a:p>
          <a:r>
            <a:rPr lang="en-US"/>
            <a:t>nature of Prevent statistics</a:t>
          </a:r>
        </a:p>
      </dgm:t>
    </dgm:pt>
    <dgm:pt modelId="{B502D5A6-E3C5-415A-96E9-022C52A64E51}" type="parTrans" cxnId="{CC52CFF4-51B9-4048-90C2-24EDFA85AA11}">
      <dgm:prSet/>
      <dgm:spPr/>
      <dgm:t>
        <a:bodyPr/>
        <a:lstStyle/>
        <a:p>
          <a:endParaRPr lang="en-US"/>
        </a:p>
      </dgm:t>
    </dgm:pt>
    <dgm:pt modelId="{DEA06133-1E82-4716-AA5D-669A43C0C394}" type="sibTrans" cxnId="{CC52CFF4-51B9-4048-90C2-24EDFA85AA11}">
      <dgm:prSet/>
      <dgm:spPr/>
      <dgm:t>
        <a:bodyPr/>
        <a:lstStyle/>
        <a:p>
          <a:endParaRPr lang="en-US"/>
        </a:p>
      </dgm:t>
    </dgm:pt>
    <dgm:pt modelId="{3647E8CF-3A8A-4920-9BAF-B2138AB566C4}">
      <dgm:prSet/>
      <dgm:spPr/>
      <dgm:t>
        <a:bodyPr/>
        <a:lstStyle/>
        <a:p>
          <a:r>
            <a:rPr lang="en-US"/>
            <a:t>Cindy: BME, female psychiatrist and the case of the convert</a:t>
          </a:r>
        </a:p>
      </dgm:t>
    </dgm:pt>
    <dgm:pt modelId="{929B8E4C-21A2-41FF-A1FA-31AEE5A01C49}" type="parTrans" cxnId="{6B39838B-0012-4E20-BEBA-B079968BE5E1}">
      <dgm:prSet/>
      <dgm:spPr/>
      <dgm:t>
        <a:bodyPr/>
        <a:lstStyle/>
        <a:p>
          <a:endParaRPr lang="en-US"/>
        </a:p>
      </dgm:t>
    </dgm:pt>
    <dgm:pt modelId="{FDB70E7D-C1BB-4425-8BD7-1F3151180271}" type="sibTrans" cxnId="{6B39838B-0012-4E20-BEBA-B079968BE5E1}">
      <dgm:prSet/>
      <dgm:spPr/>
      <dgm:t>
        <a:bodyPr/>
        <a:lstStyle/>
        <a:p>
          <a:endParaRPr lang="en-US"/>
        </a:p>
      </dgm:t>
    </dgm:pt>
    <dgm:pt modelId="{974938AE-FFAE-41D6-BC09-FBF86A849AD8}">
      <dgm:prSet/>
      <dgm:spPr/>
      <dgm:t>
        <a:bodyPr/>
        <a:lstStyle/>
        <a:p>
          <a:r>
            <a:rPr lang="en-US"/>
            <a:t>converts as disrupting political construction of Britishness</a:t>
          </a:r>
        </a:p>
      </dgm:t>
    </dgm:pt>
    <dgm:pt modelId="{44410EFD-C5F8-40A2-8C14-9BABF46F4981}" type="parTrans" cxnId="{1ABC0F1A-C924-4546-B6CD-06C3C03313F8}">
      <dgm:prSet/>
      <dgm:spPr/>
      <dgm:t>
        <a:bodyPr/>
        <a:lstStyle/>
        <a:p>
          <a:endParaRPr lang="en-US"/>
        </a:p>
      </dgm:t>
    </dgm:pt>
    <dgm:pt modelId="{CDB58147-4973-41CD-B949-6919C5BD2BD4}" type="sibTrans" cxnId="{1ABC0F1A-C924-4546-B6CD-06C3C03313F8}">
      <dgm:prSet/>
      <dgm:spPr/>
      <dgm:t>
        <a:bodyPr/>
        <a:lstStyle/>
        <a:p>
          <a:endParaRPr lang="en-US"/>
        </a:p>
      </dgm:t>
    </dgm:pt>
    <dgm:pt modelId="{E436F99B-DC5E-46B3-BC61-3571AF099C8E}">
      <dgm:prSet/>
      <dgm:spPr/>
      <dgm:t>
        <a:bodyPr/>
        <a:lstStyle/>
        <a:p>
          <a:r>
            <a:rPr lang="en-US"/>
            <a:t>austerity, over-regulation</a:t>
          </a:r>
        </a:p>
      </dgm:t>
    </dgm:pt>
    <dgm:pt modelId="{D95DBA2C-409F-4F06-BB14-7261694014C5}" type="parTrans" cxnId="{E4933866-5708-420F-A369-86C512416730}">
      <dgm:prSet/>
      <dgm:spPr/>
      <dgm:t>
        <a:bodyPr/>
        <a:lstStyle/>
        <a:p>
          <a:endParaRPr lang="en-US"/>
        </a:p>
      </dgm:t>
    </dgm:pt>
    <dgm:pt modelId="{670938F1-D24D-4088-85BB-B11DBB029CE9}" type="sibTrans" cxnId="{E4933866-5708-420F-A369-86C512416730}">
      <dgm:prSet/>
      <dgm:spPr/>
      <dgm:t>
        <a:bodyPr/>
        <a:lstStyle/>
        <a:p>
          <a:endParaRPr lang="en-US"/>
        </a:p>
      </dgm:t>
    </dgm:pt>
    <dgm:pt modelId="{A5FA4744-A8EF-4A6F-AFBF-BCCFC5B72888}">
      <dgm:prSet/>
      <dgm:spPr/>
      <dgm:t>
        <a:bodyPr/>
        <a:lstStyle/>
        <a:p>
          <a:r>
            <a:rPr lang="en-US"/>
            <a:t>Hamza: BME, male psychiatrist and the case of the White man who hates homeless</a:t>
          </a:r>
        </a:p>
      </dgm:t>
    </dgm:pt>
    <dgm:pt modelId="{61600E37-220D-4EDC-BA10-4AF4A98E8E41}" type="parTrans" cxnId="{8B6D7565-DC27-4B71-BD58-DB51BB9688DC}">
      <dgm:prSet/>
      <dgm:spPr/>
      <dgm:t>
        <a:bodyPr/>
        <a:lstStyle/>
        <a:p>
          <a:endParaRPr lang="en-US"/>
        </a:p>
      </dgm:t>
    </dgm:pt>
    <dgm:pt modelId="{5AFB8C62-2454-4AB7-AFC4-68C375941FAE}" type="sibTrans" cxnId="{8B6D7565-DC27-4B71-BD58-DB51BB9688DC}">
      <dgm:prSet/>
      <dgm:spPr/>
      <dgm:t>
        <a:bodyPr/>
        <a:lstStyle/>
        <a:p>
          <a:endParaRPr lang="en-US"/>
        </a:p>
      </dgm:t>
    </dgm:pt>
    <dgm:pt modelId="{DB5A85C1-1AE2-4552-915C-C2AEADBF467D}">
      <dgm:prSet/>
      <dgm:spPr/>
      <dgm:t>
        <a:bodyPr/>
        <a:lstStyle/>
        <a:p>
          <a:r>
            <a:rPr lang="en-US"/>
            <a:t>favoring certain ‘violences’ over others</a:t>
          </a:r>
        </a:p>
      </dgm:t>
    </dgm:pt>
    <dgm:pt modelId="{C2C75412-FEE2-498E-95D6-AE64ACAE0B2D}" type="parTrans" cxnId="{65939BEC-7205-4FD2-BF74-54B7A8698EE7}">
      <dgm:prSet/>
      <dgm:spPr/>
      <dgm:t>
        <a:bodyPr/>
        <a:lstStyle/>
        <a:p>
          <a:endParaRPr lang="en-US"/>
        </a:p>
      </dgm:t>
    </dgm:pt>
    <dgm:pt modelId="{5AE34E1C-3750-4B0B-A617-B59AD500C93B}" type="sibTrans" cxnId="{65939BEC-7205-4FD2-BF74-54B7A8698EE7}">
      <dgm:prSet/>
      <dgm:spPr/>
      <dgm:t>
        <a:bodyPr/>
        <a:lstStyle/>
        <a:p>
          <a:endParaRPr lang="en-US"/>
        </a:p>
      </dgm:t>
    </dgm:pt>
    <dgm:pt modelId="{8E1AAE58-2C7D-4009-BB75-CDB0B6FE357F}">
      <dgm:prSet/>
      <dgm:spPr/>
      <dgm:t>
        <a:bodyPr/>
        <a:lstStyle/>
        <a:p>
          <a:r>
            <a:rPr lang="en-US"/>
            <a:t>privilege of Whiteness</a:t>
          </a:r>
        </a:p>
      </dgm:t>
    </dgm:pt>
    <dgm:pt modelId="{A170399F-62F1-4F9E-B007-8FEE2B5773CE}" type="parTrans" cxnId="{F1B3933F-98C8-48D7-984B-93E5AEE8560B}">
      <dgm:prSet/>
      <dgm:spPr/>
      <dgm:t>
        <a:bodyPr/>
        <a:lstStyle/>
        <a:p>
          <a:endParaRPr lang="en-US"/>
        </a:p>
      </dgm:t>
    </dgm:pt>
    <dgm:pt modelId="{BAF824A5-9C72-4C30-B322-EAE1FEFF1F8F}" type="sibTrans" cxnId="{F1B3933F-98C8-48D7-984B-93E5AEE8560B}">
      <dgm:prSet/>
      <dgm:spPr/>
      <dgm:t>
        <a:bodyPr/>
        <a:lstStyle/>
        <a:p>
          <a:endParaRPr lang="en-US"/>
        </a:p>
      </dgm:t>
    </dgm:pt>
    <dgm:pt modelId="{D1A49950-9416-8A4C-806D-4045851121E8}" type="pres">
      <dgm:prSet presAssocID="{8A34EC90-9F32-4F19-8524-5F6034BB477D}" presName="Name0" presStyleCnt="0">
        <dgm:presLayoutVars>
          <dgm:dir/>
          <dgm:animLvl val="lvl"/>
          <dgm:resizeHandles val="exact"/>
        </dgm:presLayoutVars>
      </dgm:prSet>
      <dgm:spPr/>
      <dgm:t>
        <a:bodyPr/>
        <a:lstStyle/>
        <a:p>
          <a:endParaRPr lang="en-GB"/>
        </a:p>
      </dgm:t>
    </dgm:pt>
    <dgm:pt modelId="{D6B604DB-06D7-2D44-BC2C-791D1C9B05BE}" type="pres">
      <dgm:prSet presAssocID="{5108E2EC-13E7-4837-8FA8-B90BD93E100F}" presName="composite" presStyleCnt="0"/>
      <dgm:spPr/>
    </dgm:pt>
    <dgm:pt modelId="{E6EBBA89-BECB-7045-A640-982CB84D9933}" type="pres">
      <dgm:prSet presAssocID="{5108E2EC-13E7-4837-8FA8-B90BD93E100F}" presName="parTx" presStyleLbl="alignNode1" presStyleIdx="0" presStyleCnt="3">
        <dgm:presLayoutVars>
          <dgm:chMax val="0"/>
          <dgm:chPref val="0"/>
          <dgm:bulletEnabled val="1"/>
        </dgm:presLayoutVars>
      </dgm:prSet>
      <dgm:spPr/>
      <dgm:t>
        <a:bodyPr/>
        <a:lstStyle/>
        <a:p>
          <a:endParaRPr lang="en-GB"/>
        </a:p>
      </dgm:t>
    </dgm:pt>
    <dgm:pt modelId="{3F12F32E-C2E8-E34E-AFE6-681A0B17DC31}" type="pres">
      <dgm:prSet presAssocID="{5108E2EC-13E7-4837-8FA8-B90BD93E100F}" presName="desTx" presStyleLbl="alignAccFollowNode1" presStyleIdx="0" presStyleCnt="3">
        <dgm:presLayoutVars>
          <dgm:bulletEnabled val="1"/>
        </dgm:presLayoutVars>
      </dgm:prSet>
      <dgm:spPr/>
      <dgm:t>
        <a:bodyPr/>
        <a:lstStyle/>
        <a:p>
          <a:endParaRPr lang="en-GB"/>
        </a:p>
      </dgm:t>
    </dgm:pt>
    <dgm:pt modelId="{03C9F968-D2FF-164E-9CAF-D5927C731AFD}" type="pres">
      <dgm:prSet presAssocID="{8BD0C422-C65A-43DF-B30D-5D63C8C20641}" presName="space" presStyleCnt="0"/>
      <dgm:spPr/>
    </dgm:pt>
    <dgm:pt modelId="{073973CD-7313-2A41-AF54-1D131B3A9409}" type="pres">
      <dgm:prSet presAssocID="{3647E8CF-3A8A-4920-9BAF-B2138AB566C4}" presName="composite" presStyleCnt="0"/>
      <dgm:spPr/>
    </dgm:pt>
    <dgm:pt modelId="{360916E7-5D55-DE49-A2A9-D904E3556DAB}" type="pres">
      <dgm:prSet presAssocID="{3647E8CF-3A8A-4920-9BAF-B2138AB566C4}" presName="parTx" presStyleLbl="alignNode1" presStyleIdx="1" presStyleCnt="3">
        <dgm:presLayoutVars>
          <dgm:chMax val="0"/>
          <dgm:chPref val="0"/>
          <dgm:bulletEnabled val="1"/>
        </dgm:presLayoutVars>
      </dgm:prSet>
      <dgm:spPr/>
      <dgm:t>
        <a:bodyPr/>
        <a:lstStyle/>
        <a:p>
          <a:endParaRPr lang="en-GB"/>
        </a:p>
      </dgm:t>
    </dgm:pt>
    <dgm:pt modelId="{14176A85-A87C-2A4A-BC07-3237808E3A44}" type="pres">
      <dgm:prSet presAssocID="{3647E8CF-3A8A-4920-9BAF-B2138AB566C4}" presName="desTx" presStyleLbl="alignAccFollowNode1" presStyleIdx="1" presStyleCnt="3">
        <dgm:presLayoutVars>
          <dgm:bulletEnabled val="1"/>
        </dgm:presLayoutVars>
      </dgm:prSet>
      <dgm:spPr/>
      <dgm:t>
        <a:bodyPr/>
        <a:lstStyle/>
        <a:p>
          <a:endParaRPr lang="en-GB"/>
        </a:p>
      </dgm:t>
    </dgm:pt>
    <dgm:pt modelId="{FDD2AD54-0E2E-BA43-B677-299BAF48D87B}" type="pres">
      <dgm:prSet presAssocID="{FDB70E7D-C1BB-4425-8BD7-1F3151180271}" presName="space" presStyleCnt="0"/>
      <dgm:spPr/>
    </dgm:pt>
    <dgm:pt modelId="{ADF506C8-9D46-CB46-A716-50EAB98D3287}" type="pres">
      <dgm:prSet presAssocID="{A5FA4744-A8EF-4A6F-AFBF-BCCFC5B72888}" presName="composite" presStyleCnt="0"/>
      <dgm:spPr/>
    </dgm:pt>
    <dgm:pt modelId="{9BAB58F2-88F8-3A4B-813D-F9DC8EB27F87}" type="pres">
      <dgm:prSet presAssocID="{A5FA4744-A8EF-4A6F-AFBF-BCCFC5B72888}" presName="parTx" presStyleLbl="alignNode1" presStyleIdx="2" presStyleCnt="3">
        <dgm:presLayoutVars>
          <dgm:chMax val="0"/>
          <dgm:chPref val="0"/>
          <dgm:bulletEnabled val="1"/>
        </dgm:presLayoutVars>
      </dgm:prSet>
      <dgm:spPr/>
      <dgm:t>
        <a:bodyPr/>
        <a:lstStyle/>
        <a:p>
          <a:endParaRPr lang="en-GB"/>
        </a:p>
      </dgm:t>
    </dgm:pt>
    <dgm:pt modelId="{73199B3C-7044-7549-88C4-15ECCAF0FA82}" type="pres">
      <dgm:prSet presAssocID="{A5FA4744-A8EF-4A6F-AFBF-BCCFC5B72888}" presName="desTx" presStyleLbl="alignAccFollowNode1" presStyleIdx="2" presStyleCnt="3">
        <dgm:presLayoutVars>
          <dgm:bulletEnabled val="1"/>
        </dgm:presLayoutVars>
      </dgm:prSet>
      <dgm:spPr/>
      <dgm:t>
        <a:bodyPr/>
        <a:lstStyle/>
        <a:p>
          <a:endParaRPr lang="en-GB"/>
        </a:p>
      </dgm:t>
    </dgm:pt>
  </dgm:ptLst>
  <dgm:cxnLst>
    <dgm:cxn modelId="{146FF374-6906-9840-9C4D-3436002F70E8}" type="presOf" srcId="{8E1AAE58-2C7D-4009-BB75-CDB0B6FE357F}" destId="{73199B3C-7044-7549-88C4-15ECCAF0FA82}" srcOrd="0" destOrd="1" presId="urn:microsoft.com/office/officeart/2005/8/layout/hList1"/>
    <dgm:cxn modelId="{E4933866-5708-420F-A369-86C512416730}" srcId="{3647E8CF-3A8A-4920-9BAF-B2138AB566C4}" destId="{E436F99B-DC5E-46B3-BC61-3571AF099C8E}" srcOrd="1" destOrd="0" parTransId="{D95DBA2C-409F-4F06-BB14-7261694014C5}" sibTransId="{670938F1-D24D-4088-85BB-B11DBB029CE9}"/>
    <dgm:cxn modelId="{2041EF2E-B513-7646-A84B-29050B17463D}" type="presOf" srcId="{8A34EC90-9F32-4F19-8524-5F6034BB477D}" destId="{D1A49950-9416-8A4C-806D-4045851121E8}" srcOrd="0" destOrd="0" presId="urn:microsoft.com/office/officeart/2005/8/layout/hList1"/>
    <dgm:cxn modelId="{FC2FE432-7F72-3749-B93F-2AA5A065D219}" type="presOf" srcId="{6C37D2AA-7E44-40DF-934A-180553E582E9}" destId="{3F12F32E-C2E8-E34E-AFE6-681A0B17DC31}" srcOrd="0" destOrd="2" presId="urn:microsoft.com/office/officeart/2005/8/layout/hList1"/>
    <dgm:cxn modelId="{65939BEC-7205-4FD2-BF74-54B7A8698EE7}" srcId="{A5FA4744-A8EF-4A6F-AFBF-BCCFC5B72888}" destId="{DB5A85C1-1AE2-4552-915C-C2AEADBF467D}" srcOrd="0" destOrd="0" parTransId="{C2C75412-FEE2-498E-95D6-AE64ACAE0B2D}" sibTransId="{5AE34E1C-3750-4B0B-A617-B59AD500C93B}"/>
    <dgm:cxn modelId="{8B6D7565-DC27-4B71-BD58-DB51BB9688DC}" srcId="{8A34EC90-9F32-4F19-8524-5F6034BB477D}" destId="{A5FA4744-A8EF-4A6F-AFBF-BCCFC5B72888}" srcOrd="2" destOrd="0" parTransId="{61600E37-220D-4EDC-BA10-4AF4A98E8E41}" sibTransId="{5AFB8C62-2454-4AB7-AFC4-68C375941FAE}"/>
    <dgm:cxn modelId="{CE337E9F-1B4D-0C41-A2A6-05FE724DCED5}" type="presOf" srcId="{DB5A85C1-1AE2-4552-915C-C2AEADBF467D}" destId="{73199B3C-7044-7549-88C4-15ECCAF0FA82}" srcOrd="0" destOrd="0" presId="urn:microsoft.com/office/officeart/2005/8/layout/hList1"/>
    <dgm:cxn modelId="{939FF6B7-0185-2144-9F0D-E6C9FF48C632}" type="presOf" srcId="{6F06DCC3-60E0-446D-A585-6FFBA34D5A70}" destId="{3F12F32E-C2E8-E34E-AFE6-681A0B17DC31}" srcOrd="0" destOrd="1" presId="urn:microsoft.com/office/officeart/2005/8/layout/hList1"/>
    <dgm:cxn modelId="{A733F42B-A566-384F-B041-BFAB01531DC6}" type="presOf" srcId="{974938AE-FFAE-41D6-BC09-FBF86A849AD8}" destId="{14176A85-A87C-2A4A-BC07-3237808E3A44}" srcOrd="0" destOrd="0" presId="urn:microsoft.com/office/officeart/2005/8/layout/hList1"/>
    <dgm:cxn modelId="{087E7166-F97A-49E4-AE83-4C02AC1A9C78}" srcId="{5108E2EC-13E7-4837-8FA8-B90BD93E100F}" destId="{6F06DCC3-60E0-446D-A585-6FFBA34D5A70}" srcOrd="1" destOrd="0" parTransId="{3D7DFF38-E3DB-4D4C-B199-B72DA5CCECEC}" sibTransId="{128C8860-245B-4983-A5D1-EEDF6A3FF966}"/>
    <dgm:cxn modelId="{3A561404-B1ED-F740-8F99-4462CF8EC274}" type="presOf" srcId="{E436F99B-DC5E-46B3-BC61-3571AF099C8E}" destId="{14176A85-A87C-2A4A-BC07-3237808E3A44}" srcOrd="0" destOrd="1" presId="urn:microsoft.com/office/officeart/2005/8/layout/hList1"/>
    <dgm:cxn modelId="{F1B3933F-98C8-48D7-984B-93E5AEE8560B}" srcId="{A5FA4744-A8EF-4A6F-AFBF-BCCFC5B72888}" destId="{8E1AAE58-2C7D-4009-BB75-CDB0B6FE357F}" srcOrd="1" destOrd="0" parTransId="{A170399F-62F1-4F9E-B007-8FEE2B5773CE}" sibTransId="{BAF824A5-9C72-4C30-B322-EAE1FEFF1F8F}"/>
    <dgm:cxn modelId="{25D25D31-A62C-4DB6-810A-1A3F4F5F1170}" srcId="{8A34EC90-9F32-4F19-8524-5F6034BB477D}" destId="{5108E2EC-13E7-4837-8FA8-B90BD93E100F}" srcOrd="0" destOrd="0" parTransId="{DA1D02E8-1D51-421D-B169-56977E298D32}" sibTransId="{8BD0C422-C65A-43DF-B30D-5D63C8C20641}"/>
    <dgm:cxn modelId="{3D56B9EB-29D6-3E42-ACB4-FEEED6AD481C}" type="presOf" srcId="{5108E2EC-13E7-4837-8FA8-B90BD93E100F}" destId="{E6EBBA89-BECB-7045-A640-982CB84D9933}" srcOrd="0" destOrd="0" presId="urn:microsoft.com/office/officeart/2005/8/layout/hList1"/>
    <dgm:cxn modelId="{6B39838B-0012-4E20-BEBA-B079968BE5E1}" srcId="{8A34EC90-9F32-4F19-8524-5F6034BB477D}" destId="{3647E8CF-3A8A-4920-9BAF-B2138AB566C4}" srcOrd="1" destOrd="0" parTransId="{929B8E4C-21A2-41FF-A1FA-31AEE5A01C49}" sibTransId="{FDB70E7D-C1BB-4425-8BD7-1F3151180271}"/>
    <dgm:cxn modelId="{F4B390D6-518C-4F8F-8B43-90CB56ACA9D1}" srcId="{5108E2EC-13E7-4837-8FA8-B90BD93E100F}" destId="{3387880C-61E7-476C-BB34-3CCF5925E38E}" srcOrd="0" destOrd="0" parTransId="{F98D9B92-D526-4DB7-8F7C-C58510275B57}" sibTransId="{82913F8D-9FC0-4905-BE3C-27608062C39D}"/>
    <dgm:cxn modelId="{1ABC0F1A-C924-4546-B6CD-06C3C03313F8}" srcId="{3647E8CF-3A8A-4920-9BAF-B2138AB566C4}" destId="{974938AE-FFAE-41D6-BC09-FBF86A849AD8}" srcOrd="0" destOrd="0" parTransId="{44410EFD-C5F8-40A2-8C14-9BABF46F4981}" sibTransId="{CDB58147-4973-41CD-B949-6919C5BD2BD4}"/>
    <dgm:cxn modelId="{EA727074-26B8-1842-B11E-38C516055B8E}" type="presOf" srcId="{3647E8CF-3A8A-4920-9BAF-B2138AB566C4}" destId="{360916E7-5D55-DE49-A2A9-D904E3556DAB}" srcOrd="0" destOrd="0" presId="urn:microsoft.com/office/officeart/2005/8/layout/hList1"/>
    <dgm:cxn modelId="{AD5E2072-4B8C-A845-B8D5-BB8C620D3896}" type="presOf" srcId="{A5FA4744-A8EF-4A6F-AFBF-BCCFC5B72888}" destId="{9BAB58F2-88F8-3A4B-813D-F9DC8EB27F87}" srcOrd="0" destOrd="0" presId="urn:microsoft.com/office/officeart/2005/8/layout/hList1"/>
    <dgm:cxn modelId="{CC52CFF4-51B9-4048-90C2-24EDFA85AA11}" srcId="{5108E2EC-13E7-4837-8FA8-B90BD93E100F}" destId="{6C37D2AA-7E44-40DF-934A-180553E582E9}" srcOrd="2" destOrd="0" parTransId="{B502D5A6-E3C5-415A-96E9-022C52A64E51}" sibTransId="{DEA06133-1E82-4716-AA5D-669A43C0C394}"/>
    <dgm:cxn modelId="{9EA79C2A-CD4A-5B49-819E-E61A62646A03}" type="presOf" srcId="{3387880C-61E7-476C-BB34-3CCF5925E38E}" destId="{3F12F32E-C2E8-E34E-AFE6-681A0B17DC31}" srcOrd="0" destOrd="0" presId="urn:microsoft.com/office/officeart/2005/8/layout/hList1"/>
    <dgm:cxn modelId="{9FFD141F-646B-7346-8076-8BCC82159F89}" type="presParOf" srcId="{D1A49950-9416-8A4C-806D-4045851121E8}" destId="{D6B604DB-06D7-2D44-BC2C-791D1C9B05BE}" srcOrd="0" destOrd="0" presId="urn:microsoft.com/office/officeart/2005/8/layout/hList1"/>
    <dgm:cxn modelId="{444F8AD4-5A6F-7A4C-A747-5EBD5BBBE089}" type="presParOf" srcId="{D6B604DB-06D7-2D44-BC2C-791D1C9B05BE}" destId="{E6EBBA89-BECB-7045-A640-982CB84D9933}" srcOrd="0" destOrd="0" presId="urn:microsoft.com/office/officeart/2005/8/layout/hList1"/>
    <dgm:cxn modelId="{4082FFFE-F304-FA4F-9143-E521BA7CFC94}" type="presParOf" srcId="{D6B604DB-06D7-2D44-BC2C-791D1C9B05BE}" destId="{3F12F32E-C2E8-E34E-AFE6-681A0B17DC31}" srcOrd="1" destOrd="0" presId="urn:microsoft.com/office/officeart/2005/8/layout/hList1"/>
    <dgm:cxn modelId="{DF36698B-C74C-2943-BF6F-AE4B1D72B473}" type="presParOf" srcId="{D1A49950-9416-8A4C-806D-4045851121E8}" destId="{03C9F968-D2FF-164E-9CAF-D5927C731AFD}" srcOrd="1" destOrd="0" presId="urn:microsoft.com/office/officeart/2005/8/layout/hList1"/>
    <dgm:cxn modelId="{268D7B67-FF8E-E847-8E59-29719D537FDF}" type="presParOf" srcId="{D1A49950-9416-8A4C-806D-4045851121E8}" destId="{073973CD-7313-2A41-AF54-1D131B3A9409}" srcOrd="2" destOrd="0" presId="urn:microsoft.com/office/officeart/2005/8/layout/hList1"/>
    <dgm:cxn modelId="{7B1CDC36-9D08-134F-AC32-0F6FAD7B593B}" type="presParOf" srcId="{073973CD-7313-2A41-AF54-1D131B3A9409}" destId="{360916E7-5D55-DE49-A2A9-D904E3556DAB}" srcOrd="0" destOrd="0" presId="urn:microsoft.com/office/officeart/2005/8/layout/hList1"/>
    <dgm:cxn modelId="{DAA77E9D-6716-2849-AF63-501735B48DA5}" type="presParOf" srcId="{073973CD-7313-2A41-AF54-1D131B3A9409}" destId="{14176A85-A87C-2A4A-BC07-3237808E3A44}" srcOrd="1" destOrd="0" presId="urn:microsoft.com/office/officeart/2005/8/layout/hList1"/>
    <dgm:cxn modelId="{D7E341F0-986B-5F47-84EA-1437935086C6}" type="presParOf" srcId="{D1A49950-9416-8A4C-806D-4045851121E8}" destId="{FDD2AD54-0E2E-BA43-B677-299BAF48D87B}" srcOrd="3" destOrd="0" presId="urn:microsoft.com/office/officeart/2005/8/layout/hList1"/>
    <dgm:cxn modelId="{78A5C11B-65A4-F444-A4A4-20D44E6C94D8}" type="presParOf" srcId="{D1A49950-9416-8A4C-806D-4045851121E8}" destId="{ADF506C8-9D46-CB46-A716-50EAB98D3287}" srcOrd="4" destOrd="0" presId="urn:microsoft.com/office/officeart/2005/8/layout/hList1"/>
    <dgm:cxn modelId="{9CB093BD-88ED-FB41-BF82-CD61BD2B230F}" type="presParOf" srcId="{ADF506C8-9D46-CB46-A716-50EAB98D3287}" destId="{9BAB58F2-88F8-3A4B-813D-F9DC8EB27F87}" srcOrd="0" destOrd="0" presId="urn:microsoft.com/office/officeart/2005/8/layout/hList1"/>
    <dgm:cxn modelId="{C251C637-8CEF-9840-AB77-00941AB1941E}" type="presParOf" srcId="{ADF506C8-9D46-CB46-A716-50EAB98D3287}" destId="{73199B3C-7044-7549-88C4-15ECCAF0FA8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E2C587-1624-4495-93F6-DEC32049E96A}" type="doc">
      <dgm:prSet loTypeId="urn:microsoft.com/office/officeart/2005/8/layout/process1" loCatId="process" qsTypeId="urn:microsoft.com/office/officeart/2005/8/quickstyle/simple1" qsCatId="simple" csTypeId="urn:microsoft.com/office/officeart/2005/8/colors/accent1_2" csCatId="accent1" phldr="1"/>
      <dgm:spPr/>
    </dgm:pt>
    <dgm:pt modelId="{EE2014AB-7890-4365-B647-E8AAA59CD22B}">
      <dgm:prSet phldrT="[Text]"/>
      <dgm:spPr/>
      <dgm:t>
        <a:bodyPr/>
        <a:lstStyle/>
        <a:p>
          <a:r>
            <a:rPr lang="en-CA" dirty="0"/>
            <a:t>Colorblind frame in theory: </a:t>
          </a:r>
        </a:p>
        <a:p>
          <a:r>
            <a:rPr lang="en-CA" dirty="0"/>
            <a:t>Mental health vulnerability, colorblind ideological viruses</a:t>
          </a:r>
        </a:p>
      </dgm:t>
    </dgm:pt>
    <dgm:pt modelId="{50E08ED9-0503-4F18-95DD-BF799C7B24A0}" type="parTrans" cxnId="{3E628F0D-0350-4999-B6F8-75927EC46980}">
      <dgm:prSet/>
      <dgm:spPr/>
      <dgm:t>
        <a:bodyPr/>
        <a:lstStyle/>
        <a:p>
          <a:endParaRPr lang="en-CA"/>
        </a:p>
      </dgm:t>
    </dgm:pt>
    <dgm:pt modelId="{32482555-2A81-4377-B710-1B8B695EFD9F}" type="sibTrans" cxnId="{3E628F0D-0350-4999-B6F8-75927EC46980}">
      <dgm:prSet/>
      <dgm:spPr/>
      <dgm:t>
        <a:bodyPr/>
        <a:lstStyle/>
        <a:p>
          <a:endParaRPr lang="en-CA"/>
        </a:p>
      </dgm:t>
    </dgm:pt>
    <dgm:pt modelId="{CC9C1A66-8817-4228-8204-519C790D633B}">
      <dgm:prSet phldrT="[Text]"/>
      <dgm:spPr/>
      <dgm:t>
        <a:bodyPr/>
        <a:lstStyle/>
        <a:p>
          <a:r>
            <a:rPr lang="en-CA" dirty="0"/>
            <a:t>Race frame in practice:</a:t>
          </a:r>
        </a:p>
        <a:p>
          <a:r>
            <a:rPr lang="en-CA" dirty="0"/>
            <a:t>Brown/black suffering and racialized Muslim expressions associated with vulnerability towards radicalisation</a:t>
          </a:r>
        </a:p>
      </dgm:t>
    </dgm:pt>
    <dgm:pt modelId="{9CC8C5D9-164B-4ED3-B815-AD75BF3B9C94}" type="parTrans" cxnId="{38C82772-D246-4280-884B-5B651A0F4CA6}">
      <dgm:prSet/>
      <dgm:spPr/>
      <dgm:t>
        <a:bodyPr/>
        <a:lstStyle/>
        <a:p>
          <a:endParaRPr lang="en-CA"/>
        </a:p>
      </dgm:t>
    </dgm:pt>
    <dgm:pt modelId="{B11F91A7-5059-4D13-9FC5-01776F873426}" type="sibTrans" cxnId="{38C82772-D246-4280-884B-5B651A0F4CA6}">
      <dgm:prSet/>
      <dgm:spPr/>
      <dgm:t>
        <a:bodyPr/>
        <a:lstStyle/>
        <a:p>
          <a:endParaRPr lang="en-CA"/>
        </a:p>
      </dgm:t>
    </dgm:pt>
    <dgm:pt modelId="{09FD9225-F632-4513-924F-96E723DF4AFD}" type="pres">
      <dgm:prSet presAssocID="{ECE2C587-1624-4495-93F6-DEC32049E96A}" presName="Name0" presStyleCnt="0">
        <dgm:presLayoutVars>
          <dgm:dir/>
          <dgm:resizeHandles val="exact"/>
        </dgm:presLayoutVars>
      </dgm:prSet>
      <dgm:spPr/>
    </dgm:pt>
    <dgm:pt modelId="{E69FCF84-FAD2-48AA-B4B3-8E24FFB355F7}" type="pres">
      <dgm:prSet presAssocID="{EE2014AB-7890-4365-B647-E8AAA59CD22B}" presName="node" presStyleLbl="node1" presStyleIdx="0" presStyleCnt="2" custLinFactNeighborY="-835">
        <dgm:presLayoutVars>
          <dgm:bulletEnabled val="1"/>
        </dgm:presLayoutVars>
      </dgm:prSet>
      <dgm:spPr/>
      <dgm:t>
        <a:bodyPr/>
        <a:lstStyle/>
        <a:p>
          <a:endParaRPr lang="en-GB"/>
        </a:p>
      </dgm:t>
    </dgm:pt>
    <dgm:pt modelId="{11E6739E-70FB-4893-88BC-A28C4377AA6F}" type="pres">
      <dgm:prSet presAssocID="{32482555-2A81-4377-B710-1B8B695EFD9F}" presName="sibTrans" presStyleLbl="sibTrans2D1" presStyleIdx="0" presStyleCnt="1"/>
      <dgm:spPr/>
      <dgm:t>
        <a:bodyPr/>
        <a:lstStyle/>
        <a:p>
          <a:endParaRPr lang="en-GB"/>
        </a:p>
      </dgm:t>
    </dgm:pt>
    <dgm:pt modelId="{9F518403-2507-4835-AB16-5562FFAAC253}" type="pres">
      <dgm:prSet presAssocID="{32482555-2A81-4377-B710-1B8B695EFD9F}" presName="connectorText" presStyleLbl="sibTrans2D1" presStyleIdx="0" presStyleCnt="1"/>
      <dgm:spPr/>
      <dgm:t>
        <a:bodyPr/>
        <a:lstStyle/>
        <a:p>
          <a:endParaRPr lang="en-GB"/>
        </a:p>
      </dgm:t>
    </dgm:pt>
    <dgm:pt modelId="{EBA74096-CD14-46E9-B83A-3B884778470B}" type="pres">
      <dgm:prSet presAssocID="{CC9C1A66-8817-4228-8204-519C790D633B}" presName="node" presStyleLbl="node1" presStyleIdx="1" presStyleCnt="2">
        <dgm:presLayoutVars>
          <dgm:bulletEnabled val="1"/>
        </dgm:presLayoutVars>
      </dgm:prSet>
      <dgm:spPr/>
      <dgm:t>
        <a:bodyPr/>
        <a:lstStyle/>
        <a:p>
          <a:endParaRPr lang="en-GB"/>
        </a:p>
      </dgm:t>
    </dgm:pt>
  </dgm:ptLst>
  <dgm:cxnLst>
    <dgm:cxn modelId="{3E628F0D-0350-4999-B6F8-75927EC46980}" srcId="{ECE2C587-1624-4495-93F6-DEC32049E96A}" destId="{EE2014AB-7890-4365-B647-E8AAA59CD22B}" srcOrd="0" destOrd="0" parTransId="{50E08ED9-0503-4F18-95DD-BF799C7B24A0}" sibTransId="{32482555-2A81-4377-B710-1B8B695EFD9F}"/>
    <dgm:cxn modelId="{7F83E55A-034C-44BE-86FB-82E6CCA536C2}" type="presOf" srcId="{32482555-2A81-4377-B710-1B8B695EFD9F}" destId="{9F518403-2507-4835-AB16-5562FFAAC253}" srcOrd="1" destOrd="0" presId="urn:microsoft.com/office/officeart/2005/8/layout/process1"/>
    <dgm:cxn modelId="{38C82772-D246-4280-884B-5B651A0F4CA6}" srcId="{ECE2C587-1624-4495-93F6-DEC32049E96A}" destId="{CC9C1A66-8817-4228-8204-519C790D633B}" srcOrd="1" destOrd="0" parTransId="{9CC8C5D9-164B-4ED3-B815-AD75BF3B9C94}" sibTransId="{B11F91A7-5059-4D13-9FC5-01776F873426}"/>
    <dgm:cxn modelId="{D1F3260C-6726-4612-913C-168B8F2057C8}" type="presOf" srcId="{EE2014AB-7890-4365-B647-E8AAA59CD22B}" destId="{E69FCF84-FAD2-48AA-B4B3-8E24FFB355F7}" srcOrd="0" destOrd="0" presId="urn:microsoft.com/office/officeart/2005/8/layout/process1"/>
    <dgm:cxn modelId="{78E27CBB-4EBA-4F68-A052-5E51C5F46BD1}" type="presOf" srcId="{ECE2C587-1624-4495-93F6-DEC32049E96A}" destId="{09FD9225-F632-4513-924F-96E723DF4AFD}" srcOrd="0" destOrd="0" presId="urn:microsoft.com/office/officeart/2005/8/layout/process1"/>
    <dgm:cxn modelId="{2209620D-0D1B-4D27-A19E-61B468386054}" type="presOf" srcId="{32482555-2A81-4377-B710-1B8B695EFD9F}" destId="{11E6739E-70FB-4893-88BC-A28C4377AA6F}" srcOrd="0" destOrd="0" presId="urn:microsoft.com/office/officeart/2005/8/layout/process1"/>
    <dgm:cxn modelId="{0F8EF250-811B-426B-8B78-7B4892E55B37}" type="presOf" srcId="{CC9C1A66-8817-4228-8204-519C790D633B}" destId="{EBA74096-CD14-46E9-B83A-3B884778470B}" srcOrd="0" destOrd="0" presId="urn:microsoft.com/office/officeart/2005/8/layout/process1"/>
    <dgm:cxn modelId="{B75DB5E1-BB27-48CD-99F9-E3FA3EAE87D7}" type="presParOf" srcId="{09FD9225-F632-4513-924F-96E723DF4AFD}" destId="{E69FCF84-FAD2-48AA-B4B3-8E24FFB355F7}" srcOrd="0" destOrd="0" presId="urn:microsoft.com/office/officeart/2005/8/layout/process1"/>
    <dgm:cxn modelId="{4F844D7E-53AF-4EB1-AB55-F0A1D0E265C3}" type="presParOf" srcId="{09FD9225-F632-4513-924F-96E723DF4AFD}" destId="{11E6739E-70FB-4893-88BC-A28C4377AA6F}" srcOrd="1" destOrd="0" presId="urn:microsoft.com/office/officeart/2005/8/layout/process1"/>
    <dgm:cxn modelId="{E3E96D6A-1DED-41EE-883B-B27CD93ED8A7}" type="presParOf" srcId="{11E6739E-70FB-4893-88BC-A28C4377AA6F}" destId="{9F518403-2507-4835-AB16-5562FFAAC253}" srcOrd="0" destOrd="0" presId="urn:microsoft.com/office/officeart/2005/8/layout/process1"/>
    <dgm:cxn modelId="{C4D4E007-B98E-4F0E-83AB-0564F359254D}" type="presParOf" srcId="{09FD9225-F632-4513-924F-96E723DF4AFD}" destId="{EBA74096-CD14-46E9-B83A-3B884778470B}"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230BB5-FD50-46AA-A7CA-4465ACE616AF}" type="datetimeFigureOut">
              <a:rPr lang="en-CA" smtClean="0"/>
              <a:t>10/02/2020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1A627-A46B-4F8F-A7E4-76C262C7A4A2}" type="slidenum">
              <a:rPr lang="en-CA" smtClean="0"/>
              <a:t>‹#›</a:t>
            </a:fld>
            <a:endParaRPr lang="en-CA"/>
          </a:p>
        </p:txBody>
      </p:sp>
    </p:spTree>
    <p:extLst>
      <p:ext uri="{BB962C8B-B14F-4D97-AF65-F5344CB8AC3E}">
        <p14:creationId xmlns:p14="http://schemas.microsoft.com/office/powerpoint/2010/main" val="3993279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1</a:t>
            </a:fld>
            <a:endParaRPr lang="en-CA"/>
          </a:p>
        </p:txBody>
      </p:sp>
    </p:spTree>
    <p:extLst>
      <p:ext uri="{BB962C8B-B14F-4D97-AF65-F5344CB8AC3E}">
        <p14:creationId xmlns:p14="http://schemas.microsoft.com/office/powerpoint/2010/main" val="215962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2</a:t>
            </a:fld>
            <a:endParaRPr lang="en-CA"/>
          </a:p>
        </p:txBody>
      </p:sp>
    </p:spTree>
    <p:extLst>
      <p:ext uri="{BB962C8B-B14F-4D97-AF65-F5344CB8AC3E}">
        <p14:creationId xmlns:p14="http://schemas.microsoft.com/office/powerpoint/2010/main" val="551053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3</a:t>
            </a:fld>
            <a:endParaRPr lang="en-CA"/>
          </a:p>
        </p:txBody>
      </p:sp>
    </p:spTree>
    <p:extLst>
      <p:ext uri="{BB962C8B-B14F-4D97-AF65-F5344CB8AC3E}">
        <p14:creationId xmlns:p14="http://schemas.microsoft.com/office/powerpoint/2010/main" val="1512402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5</a:t>
            </a:fld>
            <a:endParaRPr lang="en-CA"/>
          </a:p>
        </p:txBody>
      </p:sp>
    </p:spTree>
    <p:extLst>
      <p:ext uri="{BB962C8B-B14F-4D97-AF65-F5344CB8AC3E}">
        <p14:creationId xmlns:p14="http://schemas.microsoft.com/office/powerpoint/2010/main" val="1633149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8</a:t>
            </a:fld>
            <a:endParaRPr lang="en-CA"/>
          </a:p>
        </p:txBody>
      </p:sp>
    </p:spTree>
    <p:extLst>
      <p:ext uri="{BB962C8B-B14F-4D97-AF65-F5344CB8AC3E}">
        <p14:creationId xmlns:p14="http://schemas.microsoft.com/office/powerpoint/2010/main" val="1263919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9</a:t>
            </a:fld>
            <a:endParaRPr lang="en-CA"/>
          </a:p>
        </p:txBody>
      </p:sp>
    </p:spTree>
    <p:extLst>
      <p:ext uri="{BB962C8B-B14F-4D97-AF65-F5344CB8AC3E}">
        <p14:creationId xmlns:p14="http://schemas.microsoft.com/office/powerpoint/2010/main" val="249062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10</a:t>
            </a:fld>
            <a:endParaRPr lang="en-CA"/>
          </a:p>
        </p:txBody>
      </p:sp>
    </p:spTree>
    <p:extLst>
      <p:ext uri="{BB962C8B-B14F-4D97-AF65-F5344CB8AC3E}">
        <p14:creationId xmlns:p14="http://schemas.microsoft.com/office/powerpoint/2010/main" val="1617362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11</a:t>
            </a:fld>
            <a:endParaRPr lang="en-CA"/>
          </a:p>
        </p:txBody>
      </p:sp>
    </p:spTree>
    <p:extLst>
      <p:ext uri="{BB962C8B-B14F-4D97-AF65-F5344CB8AC3E}">
        <p14:creationId xmlns:p14="http://schemas.microsoft.com/office/powerpoint/2010/main" val="2713018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12</a:t>
            </a:fld>
            <a:endParaRPr lang="en-CA"/>
          </a:p>
        </p:txBody>
      </p:sp>
    </p:spTree>
    <p:extLst>
      <p:ext uri="{BB962C8B-B14F-4D97-AF65-F5344CB8AC3E}">
        <p14:creationId xmlns:p14="http://schemas.microsoft.com/office/powerpoint/2010/main" val="1835005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13</a:t>
            </a:fld>
            <a:endParaRPr lang="en-CA"/>
          </a:p>
        </p:txBody>
      </p:sp>
    </p:spTree>
    <p:extLst>
      <p:ext uri="{BB962C8B-B14F-4D97-AF65-F5344CB8AC3E}">
        <p14:creationId xmlns:p14="http://schemas.microsoft.com/office/powerpoint/2010/main" val="2966876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8B1A627-A46B-4F8F-A7E4-76C262C7A4A2}" type="slidenum">
              <a:rPr lang="en-CA" smtClean="0"/>
              <a:t>16</a:t>
            </a:fld>
            <a:endParaRPr lang="en-CA"/>
          </a:p>
        </p:txBody>
      </p:sp>
    </p:spTree>
    <p:extLst>
      <p:ext uri="{BB962C8B-B14F-4D97-AF65-F5344CB8AC3E}">
        <p14:creationId xmlns:p14="http://schemas.microsoft.com/office/powerpoint/2010/main" val="43125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C4CCF155-97BC-46E6-BAA0-192371D89FC3}" type="datetimeFigureOut">
              <a:rPr lang="en-CA" smtClean="0"/>
              <a:t>10/02/2020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35C34D-FE13-4833-8BF9-5DF69E6D9F33}" type="slidenum">
              <a:rPr lang="en-CA" smtClean="0"/>
              <a:t>‹#›</a:t>
            </a:fld>
            <a:endParaRPr lang="en-CA"/>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6504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CF155-97BC-46E6-BAA0-192371D89FC3}" type="datetimeFigureOut">
              <a:rPr lang="en-CA" smtClean="0"/>
              <a:t>10/02/2020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35C34D-FE13-4833-8BF9-5DF69E6D9F33}" type="slidenum">
              <a:rPr lang="en-CA" smtClean="0"/>
              <a:t>‹#›</a:t>
            </a:fld>
            <a:endParaRPr lang="en-CA"/>
          </a:p>
        </p:txBody>
      </p:sp>
    </p:spTree>
    <p:extLst>
      <p:ext uri="{BB962C8B-B14F-4D97-AF65-F5344CB8AC3E}">
        <p14:creationId xmlns:p14="http://schemas.microsoft.com/office/powerpoint/2010/main" val="2991582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CCF155-97BC-46E6-BAA0-192371D89FC3}" type="datetimeFigureOut">
              <a:rPr lang="en-CA" smtClean="0"/>
              <a:t>10/02/2020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35C34D-FE13-4833-8BF9-5DF69E6D9F33}" type="slidenum">
              <a:rPr lang="en-CA" smtClean="0"/>
              <a:t>‹#›</a:t>
            </a:fld>
            <a:endParaRPr lang="en-CA"/>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98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CCF155-97BC-46E6-BAA0-192371D89FC3}" type="datetimeFigureOut">
              <a:rPr lang="en-CA" smtClean="0"/>
              <a:t>10/02/2020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735C34D-FE13-4833-8BF9-5DF69E6D9F33}" type="slidenum">
              <a:rPr lang="en-CA" smtClean="0"/>
              <a:t>‹#›</a:t>
            </a:fld>
            <a:endParaRPr lang="en-CA"/>
          </a:p>
        </p:txBody>
      </p:sp>
    </p:spTree>
    <p:extLst>
      <p:ext uri="{BB962C8B-B14F-4D97-AF65-F5344CB8AC3E}">
        <p14:creationId xmlns:p14="http://schemas.microsoft.com/office/powerpoint/2010/main" val="1553763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CCF155-97BC-46E6-BAA0-192371D89FC3}" type="datetimeFigureOut">
              <a:rPr lang="en-CA" smtClean="0"/>
              <a:t>10/02/2020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735C34D-FE13-4833-8BF9-5DF69E6D9F33}" type="slidenum">
              <a:rPr lang="en-CA" smtClean="0"/>
              <a:t>‹#›</a:t>
            </a:fld>
            <a:endParaRPr lang="en-CA"/>
          </a:p>
        </p:txBody>
      </p:sp>
    </p:spTree>
    <p:extLst>
      <p:ext uri="{BB962C8B-B14F-4D97-AF65-F5344CB8AC3E}">
        <p14:creationId xmlns:p14="http://schemas.microsoft.com/office/powerpoint/2010/main" val="175698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CCF155-97BC-46E6-BAA0-192371D89FC3}" type="datetimeFigureOut">
              <a:rPr lang="en-CA" smtClean="0"/>
              <a:t>10/02/2020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735C34D-FE13-4833-8BF9-5DF69E6D9F33}" type="slidenum">
              <a:rPr lang="en-CA" smtClean="0"/>
              <a:t>‹#›</a:t>
            </a:fld>
            <a:endParaRPr lang="en-CA"/>
          </a:p>
        </p:txBody>
      </p:sp>
    </p:spTree>
    <p:extLst>
      <p:ext uri="{BB962C8B-B14F-4D97-AF65-F5344CB8AC3E}">
        <p14:creationId xmlns:p14="http://schemas.microsoft.com/office/powerpoint/2010/main" val="2805896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CF155-97BC-46E6-BAA0-192371D89FC3}" type="datetimeFigureOut">
              <a:rPr lang="en-CA" smtClean="0"/>
              <a:t>10/02/2020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735C34D-FE13-4833-8BF9-5DF69E6D9F33}" type="slidenum">
              <a:rPr lang="en-CA" smtClean="0"/>
              <a:t>‹#›</a:t>
            </a:fld>
            <a:endParaRPr lang="en-CA"/>
          </a:p>
        </p:txBody>
      </p:sp>
    </p:spTree>
    <p:extLst>
      <p:ext uri="{BB962C8B-B14F-4D97-AF65-F5344CB8AC3E}">
        <p14:creationId xmlns:p14="http://schemas.microsoft.com/office/powerpoint/2010/main" val="523164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4CCF155-97BC-46E6-BAA0-192371D89FC3}" type="datetimeFigureOut">
              <a:rPr lang="en-CA" smtClean="0"/>
              <a:t>10/02/2020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735C34D-FE13-4833-8BF9-5DF69E6D9F33}" type="slidenum">
              <a:rPr lang="en-CA" smtClean="0"/>
              <a:t>‹#›</a:t>
            </a:fld>
            <a:endParaRPr lang="en-CA"/>
          </a:p>
        </p:txBody>
      </p:sp>
    </p:spTree>
    <p:extLst>
      <p:ext uri="{BB962C8B-B14F-4D97-AF65-F5344CB8AC3E}">
        <p14:creationId xmlns:p14="http://schemas.microsoft.com/office/powerpoint/2010/main" val="3112556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4CCF155-97BC-46E6-BAA0-192371D89FC3}" type="datetimeFigureOut">
              <a:rPr lang="en-CA" smtClean="0"/>
              <a:t>10/02/2020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735C34D-FE13-4833-8BF9-5DF69E6D9F33}" type="slidenum">
              <a:rPr lang="en-CA" smtClean="0"/>
              <a:t>‹#›</a:t>
            </a:fld>
            <a:endParaRPr lang="en-CA"/>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370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CF155-97BC-46E6-BAA0-192371D89FC3}" type="datetimeFigureOut">
              <a:rPr lang="en-CA" smtClean="0"/>
              <a:t>10/02/2020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35C34D-FE13-4833-8BF9-5DF69E6D9F33}" type="slidenum">
              <a:rPr lang="en-CA" smtClean="0"/>
              <a:t>‹#›</a:t>
            </a:fld>
            <a:endParaRPr lang="en-CA"/>
          </a:p>
        </p:txBody>
      </p:sp>
    </p:spTree>
    <p:extLst>
      <p:ext uri="{BB962C8B-B14F-4D97-AF65-F5344CB8AC3E}">
        <p14:creationId xmlns:p14="http://schemas.microsoft.com/office/powerpoint/2010/main" val="366852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CF155-97BC-46E6-BAA0-192371D89FC3}" type="datetimeFigureOut">
              <a:rPr lang="en-CA" smtClean="0"/>
              <a:t>10/02/2020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735C34D-FE13-4833-8BF9-5DF69E6D9F33}" type="slidenum">
              <a:rPr lang="en-CA" smtClean="0"/>
              <a:t>‹#›</a:t>
            </a:fld>
            <a:endParaRPr lang="en-CA"/>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699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C4CCF155-97BC-46E6-BAA0-192371D89FC3}" type="datetimeFigureOut">
              <a:rPr lang="en-CA" smtClean="0"/>
              <a:t>10/02/2020</a:t>
            </a:fld>
            <a:endParaRPr lang="en-CA"/>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CA"/>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F735C34D-FE13-4833-8BF9-5DF69E6D9F33}" type="slidenum">
              <a:rPr lang="en-CA" smtClean="0"/>
              <a:t>‹#›</a:t>
            </a:fld>
            <a:endParaRPr lang="en-CA"/>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1170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hyperlink" Target="https://doi.org/10.1007/s11013-019-09629-6"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897AC91-6AD7-453A-A09A-E04FB1FFAA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C622994C-AFA1-4795-99B4-A01C665215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753465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4276" y="640080"/>
            <a:ext cx="6265288" cy="3034857"/>
          </a:xfrm>
        </p:spPr>
        <p:txBody>
          <a:bodyPr anchor="b">
            <a:normAutofit/>
          </a:bodyPr>
          <a:lstStyle/>
          <a:p>
            <a:r>
              <a:rPr lang="en-GB" sz="3900" b="1" dirty="0">
                <a:solidFill>
                  <a:srgbClr val="FFFFFF"/>
                </a:solidFill>
              </a:rPr>
              <a:t>Prevent, radicalisation and colour-blindness: </a:t>
            </a:r>
            <a:r>
              <a:rPr lang="en-GB" sz="3900" dirty="0">
                <a:solidFill>
                  <a:srgbClr val="FFFFFF"/>
                </a:solidFill>
              </a:rPr>
              <a:t>Racism and psychology in 21</a:t>
            </a:r>
            <a:r>
              <a:rPr lang="en-GB" sz="3900" baseline="30000" dirty="0">
                <a:solidFill>
                  <a:srgbClr val="FFFFFF"/>
                </a:solidFill>
              </a:rPr>
              <a:t>st</a:t>
            </a:r>
            <a:r>
              <a:rPr lang="en-GB" sz="3900" dirty="0">
                <a:solidFill>
                  <a:srgbClr val="FFFFFF"/>
                </a:solidFill>
              </a:rPr>
              <a:t> century practice</a:t>
            </a:r>
            <a:r>
              <a:rPr lang="en-GB" sz="3900" b="1" dirty="0">
                <a:solidFill>
                  <a:srgbClr val="FFFFFF"/>
                </a:solidFill>
              </a:rPr>
              <a:t/>
            </a:r>
            <a:br>
              <a:rPr lang="en-GB" sz="3900" b="1" dirty="0">
                <a:solidFill>
                  <a:srgbClr val="FFFFFF"/>
                </a:solidFill>
              </a:rPr>
            </a:br>
            <a:r>
              <a:rPr lang="en-GB" sz="3900" b="1" dirty="0">
                <a:solidFill>
                  <a:srgbClr val="FFFFFF"/>
                </a:solidFill>
              </a:rPr>
              <a:t/>
            </a:r>
            <a:br>
              <a:rPr lang="en-GB" sz="3900" b="1" dirty="0">
                <a:solidFill>
                  <a:srgbClr val="FFFFFF"/>
                </a:solidFill>
              </a:rPr>
            </a:br>
            <a:endParaRPr lang="en-CA" sz="3900" dirty="0">
              <a:solidFill>
                <a:srgbClr val="FFFFFF"/>
              </a:solidFill>
            </a:endParaRPr>
          </a:p>
        </p:txBody>
      </p:sp>
      <p:sp>
        <p:nvSpPr>
          <p:cNvPr id="3" name="Subtitle 2"/>
          <p:cNvSpPr>
            <a:spLocks noGrp="1"/>
          </p:cNvSpPr>
          <p:nvPr>
            <p:ph type="subTitle" idx="1"/>
          </p:nvPr>
        </p:nvSpPr>
        <p:spPr>
          <a:xfrm>
            <a:off x="638921" y="3849539"/>
            <a:ext cx="6186752" cy="2359417"/>
          </a:xfrm>
        </p:spPr>
        <p:txBody>
          <a:bodyPr anchor="t">
            <a:normAutofit/>
          </a:bodyPr>
          <a:lstStyle/>
          <a:p>
            <a:pPr algn="r"/>
            <a:r>
              <a:rPr lang="en-CA" b="1" dirty="0" err="1">
                <a:solidFill>
                  <a:srgbClr val="FFFFFF"/>
                </a:solidFill>
              </a:rPr>
              <a:t>Dr</a:t>
            </a:r>
            <a:r>
              <a:rPr lang="en-CA" b="1" dirty="0">
                <a:solidFill>
                  <a:srgbClr val="FFFFFF"/>
                </a:solidFill>
              </a:rPr>
              <a:t> Tarek Younis</a:t>
            </a:r>
          </a:p>
          <a:p>
            <a:pPr algn="r"/>
            <a:r>
              <a:rPr lang="en-CA" dirty="0">
                <a:solidFill>
                  <a:srgbClr val="FFFFFF"/>
                </a:solidFill>
              </a:rPr>
              <a:t>Lecturer, Middlesex University</a:t>
            </a:r>
          </a:p>
          <a:p>
            <a:pPr algn="r"/>
            <a:endParaRPr lang="en-CA" dirty="0">
              <a:solidFill>
                <a:srgbClr val="FFFFFF"/>
              </a:solidFill>
            </a:endParaRPr>
          </a:p>
          <a:p>
            <a:pPr algn="r"/>
            <a:r>
              <a:rPr lang="en-CA" dirty="0">
                <a:solidFill>
                  <a:srgbClr val="FFFFFF"/>
                </a:solidFill>
              </a:rPr>
              <a:t>Project funded by</a:t>
            </a:r>
          </a:p>
          <a:p>
            <a:pPr algn="r"/>
            <a:r>
              <a:rPr lang="en-CA" dirty="0">
                <a:solidFill>
                  <a:srgbClr val="FFFFFF"/>
                </a:solidFill>
              </a:rPr>
              <a:t>Newton International Fellowship</a:t>
            </a:r>
          </a:p>
          <a:p>
            <a:pPr algn="r"/>
            <a:r>
              <a:rPr lang="en-CA" dirty="0">
                <a:solidFill>
                  <a:srgbClr val="FFFFFF"/>
                </a:solidFill>
              </a:rPr>
              <a:t>British Academy &amp; Royal Society</a:t>
            </a:r>
          </a:p>
        </p:txBody>
      </p:sp>
      <p:cxnSp>
        <p:nvCxnSpPr>
          <p:cNvPr id="14" name="Straight Connector 13">
            <a:extLst>
              <a:ext uri="{FF2B5EF4-FFF2-40B4-BE49-F238E27FC236}">
                <a16:creationId xmlns:a16="http://schemas.microsoft.com/office/drawing/2014/main" xmlns="" id="{B54F0E60-E287-4D23-BE89-0D409CC6527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86679" y="3765314"/>
            <a:ext cx="59436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4" name="Picture 3" descr="Picture">
            <a:extLst>
              <a:ext uri="{FF2B5EF4-FFF2-40B4-BE49-F238E27FC236}">
                <a16:creationId xmlns:a16="http://schemas.microsoft.com/office/drawing/2014/main" xmlns="" id="{F7BF2A81-8137-4F02-AAF8-9AE8D8AFC82F}"/>
              </a:ext>
            </a:extLst>
          </p:cNvPr>
          <p:cNvPicPr/>
          <p:nvPr/>
        </p:nvPicPr>
        <p:blipFill rotWithShape="1">
          <a:blip r:embed="rId3">
            <a:extLst>
              <a:ext uri="{28A0092B-C50C-407E-A947-70E740481C1C}">
                <a14:useLocalDpi xmlns:a14="http://schemas.microsoft.com/office/drawing/2010/main" val="0"/>
              </a:ext>
            </a:extLst>
          </a:blip>
          <a:srcRect b="6512"/>
          <a:stretch/>
        </p:blipFill>
        <p:spPr bwMode="auto">
          <a:xfrm>
            <a:off x="7992992" y="2726466"/>
            <a:ext cx="3737397" cy="1405067"/>
          </a:xfrm>
          <a:prstGeom prst="rect">
            <a:avLst/>
          </a:prstGeom>
          <a:noFill/>
        </p:spPr>
      </p:pic>
    </p:spTree>
    <p:extLst>
      <p:ext uri="{BB962C8B-B14F-4D97-AF65-F5344CB8AC3E}">
        <p14:creationId xmlns:p14="http://schemas.microsoft.com/office/powerpoint/2010/main" val="2678550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788" y="804333"/>
            <a:ext cx="3391900" cy="5249334"/>
          </a:xfrm>
        </p:spPr>
        <p:txBody>
          <a:bodyPr>
            <a:normAutofit/>
          </a:bodyPr>
          <a:lstStyle/>
          <a:p>
            <a:pPr algn="r"/>
            <a:r>
              <a:rPr lang="en-CA" dirty="0"/>
              <a:t>ON race, Institutional Racism and Colour-blindness</a:t>
            </a:r>
          </a:p>
        </p:txBody>
      </p:sp>
      <p:sp>
        <p:nvSpPr>
          <p:cNvPr id="6" name="Content Placeholder 5">
            <a:extLst>
              <a:ext uri="{FF2B5EF4-FFF2-40B4-BE49-F238E27FC236}">
                <a16:creationId xmlns:a16="http://schemas.microsoft.com/office/drawing/2014/main" xmlns="" id="{C0E01C2C-21DF-B047-9F1F-B37DE757A37B}"/>
              </a:ext>
            </a:extLst>
          </p:cNvPr>
          <p:cNvSpPr>
            <a:spLocks noGrp="1"/>
          </p:cNvSpPr>
          <p:nvPr>
            <p:ph idx="1"/>
          </p:nvPr>
        </p:nvSpPr>
        <p:spPr>
          <a:xfrm>
            <a:off x="4999330" y="804333"/>
            <a:ext cx="6257721" cy="5249334"/>
          </a:xfrm>
        </p:spPr>
        <p:txBody>
          <a:bodyPr anchor="ctr">
            <a:normAutofit/>
          </a:bodyPr>
          <a:lstStyle/>
          <a:p>
            <a:pPr marL="0" indent="0">
              <a:buNone/>
            </a:pPr>
            <a:r>
              <a:rPr lang="en-GB" sz="2400" b="1" dirty="0"/>
              <a:t>Race</a:t>
            </a:r>
            <a:r>
              <a:rPr lang="en-GB" sz="2400" dirty="0"/>
              <a:t> symbolizes social conflict and interests, groups are </a:t>
            </a:r>
            <a:r>
              <a:rPr lang="en-GB" sz="2400" i="1" dirty="0"/>
              <a:t>racialised</a:t>
            </a:r>
            <a:r>
              <a:rPr lang="en-GB" sz="2400" dirty="0"/>
              <a:t> according to conflicts </a:t>
            </a:r>
          </a:p>
          <a:p>
            <a:pPr marL="0" indent="0">
              <a:buNone/>
            </a:pPr>
            <a:r>
              <a:rPr lang="en-US" sz="2400" b="1" dirty="0"/>
              <a:t>Islamophobia</a:t>
            </a:r>
            <a:r>
              <a:rPr lang="en-US" sz="2400" dirty="0"/>
              <a:t>: partly </a:t>
            </a:r>
            <a:r>
              <a:rPr lang="en-GB" sz="2400" dirty="0"/>
              <a:t>rooted in racism, signifiers through:</a:t>
            </a:r>
          </a:p>
          <a:p>
            <a:pPr lvl="1">
              <a:buFont typeface="Arial" panose="020B0604020202020204" pitchFamily="34" charset="0"/>
              <a:buChar char="•"/>
            </a:pPr>
            <a:r>
              <a:rPr lang="en-GB" sz="2000" dirty="0"/>
              <a:t>War on Terror, integration, cultural backwardness, etc.</a:t>
            </a:r>
          </a:p>
          <a:p>
            <a:pPr marL="0" indent="0">
              <a:buNone/>
            </a:pPr>
            <a:r>
              <a:rPr lang="en-US" sz="2400" b="1" dirty="0" err="1"/>
              <a:t>Colourblindness</a:t>
            </a:r>
            <a:r>
              <a:rPr lang="en-US" sz="2400" dirty="0"/>
              <a:t>: a form of institutional racism whereby </a:t>
            </a:r>
            <a:r>
              <a:rPr lang="en-US" sz="2400" dirty="0" err="1"/>
              <a:t>racialisation</a:t>
            </a:r>
            <a:r>
              <a:rPr lang="en-US" sz="2400" dirty="0"/>
              <a:t> is dismissed/erased</a:t>
            </a:r>
            <a:r>
              <a:rPr lang="en-US" sz="2400" i="1" dirty="0"/>
              <a:t> when it matters</a:t>
            </a:r>
          </a:p>
          <a:p>
            <a:pPr marL="0" indent="0">
              <a:buNone/>
            </a:pPr>
            <a:r>
              <a:rPr lang="en-US" sz="2400" dirty="0"/>
              <a:t>How does Islamophobia enter NHS?</a:t>
            </a:r>
          </a:p>
          <a:p>
            <a:pPr lvl="1">
              <a:buFont typeface="Arial" panose="020B0604020202020204" pitchFamily="34" charset="0"/>
              <a:buChar char="•"/>
            </a:pPr>
            <a:r>
              <a:rPr lang="en-GB" sz="2000" dirty="0"/>
              <a:t>1. Muslims hegemonically associated with threat</a:t>
            </a:r>
          </a:p>
          <a:p>
            <a:pPr lvl="1">
              <a:buFont typeface="Arial" panose="020B0604020202020204" pitchFamily="34" charset="0"/>
              <a:buChar char="•"/>
            </a:pPr>
            <a:r>
              <a:rPr lang="en-GB" sz="2000" dirty="0"/>
              <a:t>2. Clinical interactions not immune to public logic: “clinical </a:t>
            </a:r>
            <a:r>
              <a:rPr lang="en-GB" sz="2000" dirty="0" err="1"/>
              <a:t>mindlines</a:t>
            </a:r>
            <a:r>
              <a:rPr lang="en-GB" sz="2000" dirty="0"/>
              <a:t>”</a:t>
            </a:r>
          </a:p>
          <a:p>
            <a:pPr lvl="2">
              <a:buFont typeface="Arial" panose="020B0604020202020204" pitchFamily="34" charset="0"/>
              <a:buChar char="•"/>
            </a:pPr>
            <a:r>
              <a:rPr lang="en-GB" sz="1600" dirty="0"/>
              <a:t>example: Muslim woman sees therapist</a:t>
            </a:r>
          </a:p>
        </p:txBody>
      </p:sp>
      <p:sp>
        <p:nvSpPr>
          <p:cNvPr id="4" name="Content Placeholder 2">
            <a:extLst>
              <a:ext uri="{FF2B5EF4-FFF2-40B4-BE49-F238E27FC236}">
                <a16:creationId xmlns:a16="http://schemas.microsoft.com/office/drawing/2014/main" xmlns="" id="{27ECB147-B770-468C-9E3A-6F01CA08444F}"/>
              </a:ext>
            </a:extLst>
          </p:cNvPr>
          <p:cNvSpPr txBox="1">
            <a:spLocks/>
          </p:cNvSpPr>
          <p:nvPr/>
        </p:nvSpPr>
        <p:spPr>
          <a:xfrm>
            <a:off x="1024128" y="3114675"/>
            <a:ext cx="9720071" cy="3491864"/>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None/>
            </a:pPr>
            <a:endParaRPr lang="en-CA" dirty="0"/>
          </a:p>
        </p:txBody>
      </p:sp>
    </p:spTree>
    <p:extLst>
      <p:ext uri="{BB962C8B-B14F-4D97-AF65-F5344CB8AC3E}">
        <p14:creationId xmlns:p14="http://schemas.microsoft.com/office/powerpoint/2010/main" val="329552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695245-44E3-4A14-900A-D06036644A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468" y="643467"/>
            <a:ext cx="3415612" cy="5571066"/>
          </a:xfrm>
        </p:spPr>
        <p:txBody>
          <a:bodyPr>
            <a:normAutofit/>
          </a:bodyPr>
          <a:lstStyle/>
          <a:p>
            <a:r>
              <a:rPr lang="en-CA">
                <a:solidFill>
                  <a:srgbClr val="FFFFFF"/>
                </a:solidFill>
              </a:rPr>
              <a:t>Research</a:t>
            </a:r>
            <a:br>
              <a:rPr lang="en-CA">
                <a:solidFill>
                  <a:srgbClr val="FFFFFF"/>
                </a:solidFill>
              </a:rPr>
            </a:br>
            <a:endParaRPr lang="en-CA">
              <a:solidFill>
                <a:srgbClr val="FFFFFF"/>
              </a:solidFill>
            </a:endParaRPr>
          </a:p>
        </p:txBody>
      </p:sp>
      <p:graphicFrame>
        <p:nvGraphicFramePr>
          <p:cNvPr id="5" name="Content Placeholder 2">
            <a:extLst>
              <a:ext uri="{FF2B5EF4-FFF2-40B4-BE49-F238E27FC236}">
                <a16:creationId xmlns:a16="http://schemas.microsoft.com/office/drawing/2014/main" xmlns="" id="{9B7F7F53-C185-44E5-82EA-E0F41F85470A}"/>
              </a:ext>
            </a:extLst>
          </p:cNvPr>
          <p:cNvGraphicFramePr>
            <a:graphicFrameLocks noGrp="1"/>
          </p:cNvGraphicFramePr>
          <p:nvPr>
            <p:ph idx="1"/>
            <p:extLst>
              <p:ext uri="{D42A27DB-BD31-4B8C-83A1-F6EECF244321}">
                <p14:modId xmlns:p14="http://schemas.microsoft.com/office/powerpoint/2010/main" val="248683022"/>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4977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31E7C082-5B81-400A-A1DE-7CA9F26ED8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 name="Straight Connector 8">
            <a:extLst>
              <a:ext uri="{FF2B5EF4-FFF2-40B4-BE49-F238E27FC236}">
                <a16:creationId xmlns:a16="http://schemas.microsoft.com/office/drawing/2014/main" xmlns="" id="{08D54232-CDE1-4B53-B430-AB82206F6B5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xmlns="" id="{4C0648FB-4388-443C-8D4E-4A9FF03360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4A8D762E-DA8D-419A-BA44-68B93D3D92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xmlns="" id="{45C16136-706C-4046-9EC9-52338CAADBCC}"/>
              </a:ext>
            </a:extLst>
          </p:cNvPr>
          <p:cNvSpPr>
            <a:spLocks noGrp="1"/>
          </p:cNvSpPr>
          <p:nvPr>
            <p:ph type="title"/>
          </p:nvPr>
        </p:nvSpPr>
        <p:spPr>
          <a:xfrm>
            <a:off x="1286933" y="977048"/>
            <a:ext cx="9618133" cy="2960980"/>
          </a:xfrm>
        </p:spPr>
        <p:txBody>
          <a:bodyPr vert="horz" lIns="91440" tIns="45720" rIns="91440" bIns="45720" rtlCol="0" anchor="b">
            <a:normAutofit/>
          </a:bodyPr>
          <a:lstStyle/>
          <a:p>
            <a:r>
              <a:rPr lang="en-US" sz="6600" spc="200" dirty="0">
                <a:solidFill>
                  <a:srgbClr val="FFFFFF"/>
                </a:solidFill>
              </a:rPr>
              <a:t>Institutional Racism in Practice</a:t>
            </a:r>
          </a:p>
        </p:txBody>
      </p:sp>
      <p:sp>
        <p:nvSpPr>
          <p:cNvPr id="8" name="TextBox 7">
            <a:extLst>
              <a:ext uri="{FF2B5EF4-FFF2-40B4-BE49-F238E27FC236}">
                <a16:creationId xmlns:a16="http://schemas.microsoft.com/office/drawing/2014/main" xmlns="" id="{EE5CD348-C680-114B-9A8A-81C569BC3EF6}"/>
              </a:ext>
            </a:extLst>
          </p:cNvPr>
          <p:cNvSpPr txBox="1"/>
          <p:nvPr/>
        </p:nvSpPr>
        <p:spPr>
          <a:xfrm>
            <a:off x="1286933" y="4701178"/>
            <a:ext cx="8629431" cy="1477328"/>
          </a:xfrm>
          <a:prstGeom prst="rect">
            <a:avLst/>
          </a:prstGeom>
          <a:noFill/>
        </p:spPr>
        <p:txBody>
          <a:bodyPr wrap="square" rtlCol="0">
            <a:spAutoFit/>
          </a:bodyPr>
          <a:lstStyle/>
          <a:p>
            <a:endParaRPr lang="en-GB" dirty="0"/>
          </a:p>
          <a:p>
            <a:r>
              <a:rPr lang="en-GB" dirty="0"/>
              <a:t>Younis, T. &amp; Jadhav, S. (2019). Islamophobia in the National Health Service: an ethnography of institutional racism in PREVENT’s counter-radicalisation policy. </a:t>
            </a:r>
            <a:r>
              <a:rPr lang="en-GB" i="1" dirty="0"/>
              <a:t>Sociology of Health and Illness</a:t>
            </a:r>
            <a:r>
              <a:rPr lang="en-GB" dirty="0"/>
              <a:t>. https://</a:t>
            </a:r>
            <a:r>
              <a:rPr lang="en-GB" dirty="0" err="1"/>
              <a:t>doi.org</a:t>
            </a:r>
            <a:r>
              <a:rPr lang="en-GB" dirty="0"/>
              <a:t>/10.1111/1467-9566.13047</a:t>
            </a:r>
          </a:p>
          <a:p>
            <a:endParaRPr lang="en-US" dirty="0"/>
          </a:p>
        </p:txBody>
      </p:sp>
    </p:spTree>
    <p:extLst>
      <p:ext uri="{BB962C8B-B14F-4D97-AF65-F5344CB8AC3E}">
        <p14:creationId xmlns:p14="http://schemas.microsoft.com/office/powerpoint/2010/main" val="3552546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4572000"/>
            <a:ext cx="7058307" cy="1964266"/>
          </a:xfrm>
          <a:prstGeom prst="rect">
            <a:avLst/>
          </a:prstGeom>
          <a:solidFill>
            <a:srgbClr val="753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4256" y="4767072"/>
            <a:ext cx="6594189" cy="1625210"/>
          </a:xfrm>
        </p:spPr>
        <p:txBody>
          <a:bodyPr>
            <a:normAutofit/>
          </a:bodyPr>
          <a:lstStyle/>
          <a:p>
            <a:pPr algn="r"/>
            <a:r>
              <a:rPr lang="en-CA" sz="3900">
                <a:solidFill>
                  <a:srgbClr val="FFFFFF"/>
                </a:solidFill>
              </a:rPr>
              <a:t>Prevent Training: Performative Colorblindness</a:t>
            </a:r>
            <a:br>
              <a:rPr lang="en-CA" sz="3900">
                <a:solidFill>
                  <a:srgbClr val="FFFFFF"/>
                </a:solidFill>
              </a:rPr>
            </a:br>
            <a:endParaRPr lang="en-CA" sz="3900">
              <a:solidFill>
                <a:srgbClr val="FFFFFF"/>
              </a:solidFill>
            </a:endParaRPr>
          </a:p>
        </p:txBody>
      </p:sp>
      <p:pic>
        <p:nvPicPr>
          <p:cNvPr id="6" name="Picture 5" descr="A screenshot of a computer&#10;&#10;Description generated with high confidence">
            <a:extLst>
              <a:ext uri="{FF2B5EF4-FFF2-40B4-BE49-F238E27FC236}">
                <a16:creationId xmlns:a16="http://schemas.microsoft.com/office/drawing/2014/main" xmlns="" id="{7547A45E-5D71-4A6F-94FA-2D03A39F3CCF}"/>
              </a:ext>
            </a:extLst>
          </p:cNvPr>
          <p:cNvPicPr>
            <a:picLocks noChangeAspect="1"/>
          </p:cNvPicPr>
          <p:nvPr/>
        </p:nvPicPr>
        <p:blipFill rotWithShape="1">
          <a:blip r:embed="rId3">
            <a:extLst>
              <a:ext uri="{28A0092B-C50C-407E-A947-70E740481C1C}">
                <a14:useLocalDpi xmlns:a14="http://schemas.microsoft.com/office/drawing/2010/main" val="0"/>
              </a:ext>
            </a:extLst>
          </a:blip>
          <a:srcRect r="3337"/>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029319" y="917725"/>
            <a:ext cx="3424739" cy="4852362"/>
          </a:xfrm>
        </p:spPr>
        <p:txBody>
          <a:bodyPr anchor="ctr">
            <a:noAutofit/>
          </a:bodyPr>
          <a:lstStyle/>
          <a:p>
            <a:pPr marL="0" indent="0">
              <a:buNone/>
            </a:pPr>
            <a:endParaRPr lang="en-CA" sz="2400" dirty="0">
              <a:solidFill>
                <a:srgbClr val="FFFFFF"/>
              </a:solidFill>
            </a:endParaRPr>
          </a:p>
          <a:p>
            <a:pPr marL="0" indent="0">
              <a:buNone/>
            </a:pPr>
            <a:endParaRPr lang="en-CA" sz="2400" dirty="0">
              <a:solidFill>
                <a:srgbClr val="FFFFFF"/>
              </a:solidFill>
            </a:endParaRPr>
          </a:p>
          <a:p>
            <a:pPr marL="0" indent="0">
              <a:buNone/>
            </a:pPr>
            <a:r>
              <a:rPr lang="en-CA" sz="2400" dirty="0">
                <a:solidFill>
                  <a:srgbClr val="FFFFFF"/>
                </a:solidFill>
              </a:rPr>
              <a:t>Training (</a:t>
            </a:r>
            <a:r>
              <a:rPr lang="en-CA" sz="2400" i="1" dirty="0">
                <a:solidFill>
                  <a:srgbClr val="FFFFFF"/>
                </a:solidFill>
              </a:rPr>
              <a:t>n</a:t>
            </a:r>
            <a:r>
              <a:rPr lang="en-CA" sz="2400" dirty="0">
                <a:solidFill>
                  <a:srgbClr val="FFFFFF"/>
                </a:solidFill>
              </a:rPr>
              <a:t>=4):</a:t>
            </a:r>
          </a:p>
          <a:p>
            <a:pPr marL="0" indent="0">
              <a:buNone/>
            </a:pPr>
            <a:r>
              <a:rPr lang="en-CA" sz="2400" dirty="0">
                <a:solidFill>
                  <a:srgbClr val="FFFFFF"/>
                </a:solidFill>
              </a:rPr>
              <a:t>Two forms of performative colorblindness:</a:t>
            </a:r>
          </a:p>
          <a:p>
            <a:pPr marL="0" indent="0">
              <a:buNone/>
            </a:pPr>
            <a:endParaRPr lang="en-CA" sz="2400" dirty="0">
              <a:solidFill>
                <a:srgbClr val="FFFFFF"/>
              </a:solidFill>
            </a:endParaRPr>
          </a:p>
          <a:p>
            <a:pPr marL="470916" lvl="1" indent="-342900">
              <a:buFont typeface="+mj-lt"/>
              <a:buAutoNum type="arabicPeriod"/>
            </a:pPr>
            <a:r>
              <a:rPr lang="en-CA" sz="2000" dirty="0">
                <a:solidFill>
                  <a:srgbClr val="FFFFFF"/>
                </a:solidFill>
              </a:rPr>
              <a:t>[pictured] Raising and erasing of normative association between radicalisation and Muslims</a:t>
            </a:r>
          </a:p>
          <a:p>
            <a:pPr marL="470916" lvl="1" indent="-342900">
              <a:buFont typeface="+mj-lt"/>
              <a:buAutoNum type="arabicPeriod"/>
            </a:pPr>
            <a:r>
              <a:rPr lang="en-CA" sz="2000" dirty="0">
                <a:solidFill>
                  <a:srgbClr val="FFFFFF"/>
                </a:solidFill>
              </a:rPr>
              <a:t>Anyone can be radicalized, framed through positivist discourse of psychological vulnerability</a:t>
            </a:r>
          </a:p>
          <a:p>
            <a:pPr marL="128016" lvl="1" indent="0">
              <a:buNone/>
            </a:pPr>
            <a:endParaRPr lang="en-CA" sz="2000" dirty="0">
              <a:solidFill>
                <a:srgbClr val="FFFFFF"/>
              </a:solidFill>
            </a:endParaRPr>
          </a:p>
          <a:p>
            <a:pPr marL="128016" lvl="1" indent="0">
              <a:buNone/>
            </a:pPr>
            <a:endParaRPr lang="en-CA" sz="2000" dirty="0">
              <a:solidFill>
                <a:srgbClr val="FFFFFF"/>
              </a:solidFill>
            </a:endParaRPr>
          </a:p>
          <a:p>
            <a:pPr lvl="1">
              <a:buFont typeface="Wingdings" panose="05000000000000000000" pitchFamily="2" charset="2"/>
              <a:buChar char="Ø"/>
            </a:pPr>
            <a:endParaRPr lang="en-CA" sz="2000" dirty="0">
              <a:solidFill>
                <a:srgbClr val="FFFFFF"/>
              </a:solidFill>
            </a:endParaRPr>
          </a:p>
          <a:p>
            <a:pPr marL="128016" lvl="1" indent="0">
              <a:buNone/>
            </a:pPr>
            <a:endParaRPr lang="en-CA" sz="2000" dirty="0">
              <a:solidFill>
                <a:srgbClr val="FFFFFF"/>
              </a:solidFill>
            </a:endParaRPr>
          </a:p>
          <a:p>
            <a:pPr marL="128016" lvl="1" indent="0">
              <a:buNone/>
            </a:pPr>
            <a:endParaRPr lang="en-CA" sz="2000" dirty="0">
              <a:solidFill>
                <a:srgbClr val="FFFFFF"/>
              </a:solidFill>
            </a:endParaRPr>
          </a:p>
        </p:txBody>
      </p:sp>
    </p:spTree>
    <p:extLst>
      <p:ext uri="{BB962C8B-B14F-4D97-AF65-F5344CB8AC3E}">
        <p14:creationId xmlns:p14="http://schemas.microsoft.com/office/powerpoint/2010/main" val="2831521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25E02A-2F35-2D43-A51E-FD70B0CADE14}"/>
              </a:ext>
            </a:extLst>
          </p:cNvPr>
          <p:cNvSpPr>
            <a:spLocks noGrp="1"/>
          </p:cNvSpPr>
          <p:nvPr>
            <p:ph type="title"/>
          </p:nvPr>
        </p:nvSpPr>
        <p:spPr>
          <a:xfrm>
            <a:off x="1024128" y="585216"/>
            <a:ext cx="9720072" cy="1499616"/>
          </a:xfrm>
        </p:spPr>
        <p:txBody>
          <a:bodyPr>
            <a:normAutofit/>
          </a:bodyPr>
          <a:lstStyle/>
          <a:p>
            <a:r>
              <a:rPr lang="en-US"/>
              <a:t>Prevent in Practice: Cases of racism</a:t>
            </a:r>
            <a:endParaRPr lang="en-US" dirty="0"/>
          </a:p>
        </p:txBody>
      </p:sp>
      <p:graphicFrame>
        <p:nvGraphicFramePr>
          <p:cNvPr id="17" name="Content Placeholder 2">
            <a:extLst>
              <a:ext uri="{FF2B5EF4-FFF2-40B4-BE49-F238E27FC236}">
                <a16:creationId xmlns:a16="http://schemas.microsoft.com/office/drawing/2014/main" xmlns="" id="{6355404F-1858-4D84-8FFE-62CD3D7A4325}"/>
              </a:ext>
            </a:extLst>
          </p:cNvPr>
          <p:cNvGraphicFramePr>
            <a:graphicFrameLocks noGrp="1"/>
          </p:cNvGraphicFramePr>
          <p:nvPr>
            <p:ph idx="1"/>
            <p:extLst>
              <p:ext uri="{D42A27DB-BD31-4B8C-83A1-F6EECF244321}">
                <p14:modId xmlns:p14="http://schemas.microsoft.com/office/powerpoint/2010/main" val="284256858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5139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31E7C082-5B81-400A-A1DE-7CA9F26ED8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 name="Straight Connector 8">
            <a:extLst>
              <a:ext uri="{FF2B5EF4-FFF2-40B4-BE49-F238E27FC236}">
                <a16:creationId xmlns:a16="http://schemas.microsoft.com/office/drawing/2014/main" xmlns="" id="{08D54232-CDE1-4B53-B430-AB82206F6B5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xmlns="" id="{4C0648FB-4388-443C-8D4E-4A9FF03360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4A8D762E-DA8D-419A-BA44-68B93D3D92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xmlns="" id="{45C16136-706C-4046-9EC9-52338CAADBCC}"/>
              </a:ext>
            </a:extLst>
          </p:cNvPr>
          <p:cNvSpPr>
            <a:spLocks noGrp="1"/>
          </p:cNvSpPr>
          <p:nvPr>
            <p:ph type="title"/>
          </p:nvPr>
        </p:nvSpPr>
        <p:spPr>
          <a:xfrm>
            <a:off x="1286933" y="977048"/>
            <a:ext cx="9618133" cy="2960980"/>
          </a:xfrm>
        </p:spPr>
        <p:txBody>
          <a:bodyPr vert="horz" lIns="91440" tIns="45720" rIns="91440" bIns="45720" rtlCol="0" anchor="b">
            <a:normAutofit/>
          </a:bodyPr>
          <a:lstStyle/>
          <a:p>
            <a:r>
              <a:rPr lang="en-US" sz="6600" spc="200" dirty="0">
                <a:solidFill>
                  <a:srgbClr val="FFFFFF"/>
                </a:solidFill>
              </a:rPr>
              <a:t>Racialized Self-censorship:</a:t>
            </a:r>
            <a:br>
              <a:rPr lang="en-US" sz="6600" spc="200" dirty="0">
                <a:solidFill>
                  <a:srgbClr val="FFFFFF"/>
                </a:solidFill>
              </a:rPr>
            </a:br>
            <a:r>
              <a:rPr lang="en-US" sz="6600" spc="200" dirty="0">
                <a:solidFill>
                  <a:srgbClr val="FFFFFF"/>
                </a:solidFill>
              </a:rPr>
              <a:t>Exploring Racialized Depoliticization in the NHS</a:t>
            </a:r>
          </a:p>
        </p:txBody>
      </p:sp>
      <p:sp>
        <p:nvSpPr>
          <p:cNvPr id="3" name="TextBox 2">
            <a:extLst>
              <a:ext uri="{FF2B5EF4-FFF2-40B4-BE49-F238E27FC236}">
                <a16:creationId xmlns:a16="http://schemas.microsoft.com/office/drawing/2014/main" xmlns="" id="{2D35ABA1-1D1A-774A-9CFC-822B8F23134E}"/>
              </a:ext>
            </a:extLst>
          </p:cNvPr>
          <p:cNvSpPr txBox="1"/>
          <p:nvPr/>
        </p:nvSpPr>
        <p:spPr>
          <a:xfrm>
            <a:off x="1286933" y="4701178"/>
            <a:ext cx="8629431" cy="1477328"/>
          </a:xfrm>
          <a:prstGeom prst="rect">
            <a:avLst/>
          </a:prstGeom>
          <a:noFill/>
        </p:spPr>
        <p:txBody>
          <a:bodyPr wrap="square" rtlCol="0">
            <a:spAutoFit/>
          </a:bodyPr>
          <a:lstStyle/>
          <a:p>
            <a:r>
              <a:rPr lang="en-US" dirty="0"/>
              <a:t>Open Access Article: </a:t>
            </a:r>
          </a:p>
          <a:p>
            <a:r>
              <a:rPr lang="en-GB" dirty="0"/>
              <a:t>Younis, T., &amp; Jadhav, S. (2019). Keeping Our Mouths Shut: The Fear and Racialized Self-Censorship of British Healthcare Professionals in PREVENT Training. </a:t>
            </a:r>
            <a:r>
              <a:rPr lang="en-GB" i="1" dirty="0"/>
              <a:t>Culture, Medicine, and Psychiatry</a:t>
            </a:r>
            <a:r>
              <a:rPr lang="en-GB" dirty="0"/>
              <a:t>. </a:t>
            </a:r>
            <a:r>
              <a:rPr lang="en-GB" dirty="0">
                <a:hlinkClick r:id="rId2"/>
              </a:rPr>
              <a:t>https://doi.org/10.1007/s11013-019-09629-6</a:t>
            </a:r>
            <a:endParaRPr lang="en-GB" dirty="0"/>
          </a:p>
          <a:p>
            <a:endParaRPr lang="en-US" dirty="0"/>
          </a:p>
        </p:txBody>
      </p:sp>
    </p:spTree>
    <p:extLst>
      <p:ext uri="{BB962C8B-B14F-4D97-AF65-F5344CB8AC3E}">
        <p14:creationId xmlns:p14="http://schemas.microsoft.com/office/powerpoint/2010/main" val="4018654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9E4C68A-A4A9-48A4-9FF2-D2896B1EA0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E2B9AEA5-52CB-49A6-AF8A-33502F291B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02412" cy="5249334"/>
          </a:xfrm>
        </p:spPr>
        <p:txBody>
          <a:bodyPr>
            <a:normAutofit/>
          </a:bodyPr>
          <a:lstStyle/>
          <a:p>
            <a:pPr algn="r"/>
            <a:r>
              <a:rPr lang="en-GB">
                <a:solidFill>
                  <a:srgbClr val="FFFFFF"/>
                </a:solidFill>
              </a:rPr>
              <a:t>1. Fear in the NHS: </a:t>
            </a:r>
            <a:br>
              <a:rPr lang="en-GB">
                <a:solidFill>
                  <a:srgbClr val="FFFFFF"/>
                </a:solidFill>
              </a:rPr>
            </a:br>
            <a:r>
              <a:rPr lang="en-GB">
                <a:solidFill>
                  <a:srgbClr val="FFFFFF"/>
                </a:solidFill>
              </a:rPr>
              <a:t>Politics, morality and race</a:t>
            </a:r>
            <a:endParaRPr lang="en-CA">
              <a:solidFill>
                <a:srgbClr val="FFFFFF"/>
              </a:solidFill>
            </a:endParaRPr>
          </a:p>
        </p:txBody>
      </p:sp>
      <p:sp>
        <p:nvSpPr>
          <p:cNvPr id="3" name="Content Placeholder 2"/>
          <p:cNvSpPr>
            <a:spLocks noGrp="1"/>
          </p:cNvSpPr>
          <p:nvPr>
            <p:ph idx="1"/>
          </p:nvPr>
        </p:nvSpPr>
        <p:spPr>
          <a:xfrm>
            <a:off x="5109882" y="804333"/>
            <a:ext cx="6147169" cy="5249334"/>
          </a:xfrm>
        </p:spPr>
        <p:txBody>
          <a:bodyPr anchor="ctr">
            <a:normAutofit/>
          </a:bodyPr>
          <a:lstStyle/>
          <a:p>
            <a:r>
              <a:rPr lang="en-GB" dirty="0"/>
              <a:t>S: And my worry is I’m frightened. I’m frightened of putting my head above the parapet... I’ve been asked to sign [redacted]. I’m frightened. I’m frightened of naming myself. I have spoken to various people, including my own professional body to say what they [the Home Office] are doing. They’re aghast about it all, but they’re not getting involved, so there is a collusion of anonymity. </a:t>
            </a:r>
          </a:p>
          <a:p>
            <a:r>
              <a:rPr lang="en-GB" dirty="0"/>
              <a:t>TY: What is it you’re frightened of? </a:t>
            </a:r>
          </a:p>
          <a:p>
            <a:r>
              <a:rPr lang="en-GB" dirty="0"/>
              <a:t>S: I’m frightened I’ll be targeted by the political powers. I’m frightened I’ll be attacked in the press, that I will be excluded, that I will be taken to be a terrorist friend and that it will be completely misconstrued.” </a:t>
            </a:r>
          </a:p>
          <a:p>
            <a:pPr>
              <a:buFont typeface="Wingdings" panose="05000000000000000000" pitchFamily="2" charset="2"/>
              <a:buChar char="Ø"/>
            </a:pPr>
            <a:endParaRPr lang="en-CA" dirty="0"/>
          </a:p>
        </p:txBody>
      </p:sp>
    </p:spTree>
    <p:extLst>
      <p:ext uri="{BB962C8B-B14F-4D97-AF65-F5344CB8AC3E}">
        <p14:creationId xmlns:p14="http://schemas.microsoft.com/office/powerpoint/2010/main" val="3211735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9E4C68A-A4A9-48A4-9FF2-D2896B1EA0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E2B9AEA5-52CB-49A6-AF8A-33502F291B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02412" cy="5249334"/>
          </a:xfrm>
        </p:spPr>
        <p:txBody>
          <a:bodyPr>
            <a:normAutofit/>
          </a:bodyPr>
          <a:lstStyle/>
          <a:p>
            <a:pPr algn="r"/>
            <a:r>
              <a:rPr lang="en-GB">
                <a:solidFill>
                  <a:srgbClr val="FFFFFF"/>
                </a:solidFill>
              </a:rPr>
              <a:t>1. Fear in the NHS: </a:t>
            </a:r>
            <a:br>
              <a:rPr lang="en-GB">
                <a:solidFill>
                  <a:srgbClr val="FFFFFF"/>
                </a:solidFill>
              </a:rPr>
            </a:br>
            <a:r>
              <a:rPr lang="en-GB">
                <a:solidFill>
                  <a:srgbClr val="FFFFFF"/>
                </a:solidFill>
              </a:rPr>
              <a:t>Politics, morality and race</a:t>
            </a:r>
          </a:p>
        </p:txBody>
      </p:sp>
      <p:sp>
        <p:nvSpPr>
          <p:cNvPr id="3" name="Content Placeholder 2"/>
          <p:cNvSpPr>
            <a:spLocks noGrp="1"/>
          </p:cNvSpPr>
          <p:nvPr>
            <p:ph idx="1"/>
          </p:nvPr>
        </p:nvSpPr>
        <p:spPr>
          <a:xfrm>
            <a:off x="5109882" y="804333"/>
            <a:ext cx="6147169" cy="5249334"/>
          </a:xfrm>
        </p:spPr>
        <p:txBody>
          <a:bodyPr anchor="ctr">
            <a:normAutofit lnSpcReduction="10000"/>
          </a:bodyPr>
          <a:lstStyle/>
          <a:p>
            <a:pPr marL="457200" indent="-457200">
              <a:buFont typeface="+mj-lt"/>
              <a:buAutoNum type="arabicPeriod"/>
            </a:pPr>
            <a:r>
              <a:rPr lang="en-GB" dirty="0"/>
              <a:t>“Why are we doing this?” – “We’re trying to save lives”</a:t>
            </a:r>
          </a:p>
          <a:p>
            <a:pPr marL="457200" indent="-457200">
              <a:buFont typeface="+mj-lt"/>
              <a:buAutoNum type="arabicPeriod"/>
            </a:pPr>
            <a:r>
              <a:rPr lang="en-GB" dirty="0"/>
              <a:t>“It’s almost like, if you’re anti-PREVENT, you must be pro-terrorism. ‘Admit you’re a terrorist sympathiser.’ That’s the other one I’ve had. ‘You’re a terrorist sympathiser.’ Well, no, because the two are totally separate.” </a:t>
            </a:r>
          </a:p>
          <a:p>
            <a:pPr marL="457200" indent="-457200">
              <a:buFont typeface="+mj-lt"/>
              <a:buAutoNum type="arabicPeriod"/>
            </a:pPr>
            <a:r>
              <a:rPr lang="en-GB" dirty="0"/>
              <a:t>“I’m not the person who’s making the referrals but I’m the person people are referring to PREVENT, for example. [...] But for me it is that kind of, to reiterate, the consequences of dissenting. And it’s just, you don’t feel safe. You don’t feel safe, it’s just... you don’t feel safe. You don’t feel that your colleagues </a:t>
            </a:r>
            <a:r>
              <a:rPr lang="en-GB" b="1" dirty="0"/>
              <a:t>wouldn’t </a:t>
            </a:r>
            <a:r>
              <a:rPr lang="en-GB" dirty="0"/>
              <a:t>report you.”</a:t>
            </a:r>
          </a:p>
          <a:p>
            <a:pPr marL="457200" indent="-457200">
              <a:buFont typeface="+mj-lt"/>
              <a:buAutoNum type="arabicPeriod"/>
            </a:pPr>
            <a:r>
              <a:rPr lang="en-GB" dirty="0"/>
              <a:t>Case of psychiatrist of whom a complaint was filed</a:t>
            </a:r>
          </a:p>
        </p:txBody>
      </p:sp>
    </p:spTree>
    <p:extLst>
      <p:ext uri="{BB962C8B-B14F-4D97-AF65-F5344CB8AC3E}">
        <p14:creationId xmlns:p14="http://schemas.microsoft.com/office/powerpoint/2010/main" val="1496150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B0890400-BB8B-4A44-AB63-65C7CA223E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xmlns="" id="{50A4A2FC-7A89-A34A-8D9F-7DD80124A977}"/>
              </a:ext>
            </a:extLst>
          </p:cNvPr>
          <p:cNvSpPr>
            <a:spLocks noGrp="1"/>
          </p:cNvSpPr>
          <p:nvPr>
            <p:ph type="title"/>
          </p:nvPr>
        </p:nvSpPr>
        <p:spPr>
          <a:xfrm>
            <a:off x="964788" y="804333"/>
            <a:ext cx="3391900" cy="5249334"/>
          </a:xfrm>
        </p:spPr>
        <p:txBody>
          <a:bodyPr>
            <a:normAutofit/>
          </a:bodyPr>
          <a:lstStyle/>
          <a:p>
            <a:pPr algn="r"/>
            <a:r>
              <a:rPr lang="en-GB" dirty="0"/>
              <a:t>2. Reluctant trainer</a:t>
            </a:r>
          </a:p>
        </p:txBody>
      </p:sp>
      <p:cxnSp>
        <p:nvCxnSpPr>
          <p:cNvPr id="15" name="Straight Connector 14">
            <a:extLst>
              <a:ext uri="{FF2B5EF4-FFF2-40B4-BE49-F238E27FC236}">
                <a16:creationId xmlns:a16="http://schemas.microsoft.com/office/drawing/2014/main" xmlns="" id="{4D39B797-CDC6-4529-8A36-9CBFC981633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99330" y="804333"/>
            <a:ext cx="6257721" cy="5249334"/>
          </a:xfrm>
        </p:spPr>
        <p:txBody>
          <a:bodyPr anchor="ctr">
            <a:noAutofit/>
          </a:bodyPr>
          <a:lstStyle/>
          <a:p>
            <a:pPr marL="457200" indent="-457200">
              <a:buFont typeface="+mj-lt"/>
              <a:buAutoNum type="arabicPeriod"/>
            </a:pPr>
            <a:r>
              <a:rPr lang="en-CA" sz="2000" dirty="0"/>
              <a:t>“I am sympathetic to the trainer who I know because they have been delivering safeguarding training for years. And I know what happens when they get told by someone pretty high up that on this year's agenda we have to cover WRAP [Workshop to Raise Awareness of PREVENT].”</a:t>
            </a:r>
            <a:r>
              <a:rPr lang="en-GB" sz="2000" dirty="0"/>
              <a:t> </a:t>
            </a:r>
          </a:p>
          <a:p>
            <a:pPr marL="457200" indent="-457200">
              <a:buFont typeface="+mj-lt"/>
              <a:buAutoNum type="arabicPeriod"/>
            </a:pPr>
            <a:r>
              <a:rPr lang="en-CA" sz="2000" dirty="0"/>
              <a:t>“What I found interesting, frustrating and strange is that she [the trainer] was agreeing with people. She was saying, I have to give this training, but I totally agree with you: it is outrageous. […] And she’s saying, ‘</a:t>
            </a:r>
            <a:r>
              <a:rPr lang="en-CA" sz="2000" b="1" dirty="0"/>
              <a:t>well, I completely agree, and it is Islamophobic, and it is targeting a community</a:t>
            </a:r>
            <a:r>
              <a:rPr lang="en-CA" sz="2000" dirty="0"/>
              <a:t>, and it’s important that we have this conversation, that why we’re talking about this, but here it is: </a:t>
            </a:r>
            <a:r>
              <a:rPr lang="en-CA" sz="2000" b="1" dirty="0"/>
              <a:t>it’s mandatory. I have to give this training</a:t>
            </a:r>
            <a:r>
              <a:rPr lang="en-CA" sz="2000" dirty="0"/>
              <a:t>.’ […] I and a few other people raised concerns about confidentiality, accountability, the lack of evidence-based.” </a:t>
            </a:r>
            <a:endParaRPr lang="en-GB" sz="2000" dirty="0"/>
          </a:p>
          <a:p>
            <a:pPr>
              <a:buFont typeface="Wingdings" pitchFamily="2" charset="2"/>
              <a:buChar char="Ø"/>
            </a:pPr>
            <a:endParaRPr lang="en-GB" sz="2000" dirty="0"/>
          </a:p>
        </p:txBody>
      </p:sp>
    </p:spTree>
    <p:extLst>
      <p:ext uri="{BB962C8B-B14F-4D97-AF65-F5344CB8AC3E}">
        <p14:creationId xmlns:p14="http://schemas.microsoft.com/office/powerpoint/2010/main" val="1707441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xmlns="" id="{39E4C68A-A4A9-48A4-9FF2-D2896B1EA0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xmlns="" id="{E2B9AEA5-52CB-49A6-AF8A-33502F291B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xmlns="" id="{50A4A2FC-7A89-A34A-8D9F-7DD80124A977}"/>
              </a:ext>
            </a:extLst>
          </p:cNvPr>
          <p:cNvSpPr>
            <a:spLocks noGrp="1"/>
          </p:cNvSpPr>
          <p:nvPr>
            <p:ph type="title"/>
          </p:nvPr>
        </p:nvSpPr>
        <p:spPr>
          <a:xfrm>
            <a:off x="964788" y="804333"/>
            <a:ext cx="3302412" cy="5249334"/>
          </a:xfrm>
        </p:spPr>
        <p:txBody>
          <a:bodyPr>
            <a:normAutofit/>
          </a:bodyPr>
          <a:lstStyle/>
          <a:p>
            <a:pPr algn="r"/>
            <a:r>
              <a:rPr lang="en-GB">
                <a:solidFill>
                  <a:srgbClr val="FFFFFF"/>
                </a:solidFill>
              </a:rPr>
              <a:t>3. The Distrustful Setting </a:t>
            </a:r>
          </a:p>
        </p:txBody>
      </p:sp>
      <p:sp>
        <p:nvSpPr>
          <p:cNvPr id="3" name="Content Placeholder 2"/>
          <p:cNvSpPr>
            <a:spLocks noGrp="1"/>
          </p:cNvSpPr>
          <p:nvPr>
            <p:ph idx="1"/>
          </p:nvPr>
        </p:nvSpPr>
        <p:spPr>
          <a:xfrm>
            <a:off x="5109882" y="804333"/>
            <a:ext cx="6147169" cy="5249334"/>
          </a:xfrm>
        </p:spPr>
        <p:txBody>
          <a:bodyPr anchor="ctr">
            <a:normAutofit lnSpcReduction="10000"/>
          </a:bodyPr>
          <a:lstStyle/>
          <a:p>
            <a:pPr marL="457200" indent="-457200">
              <a:buFont typeface="+mj-lt"/>
              <a:buAutoNum type="arabicPeriod"/>
            </a:pPr>
            <a:r>
              <a:rPr lang="en-CA" sz="2400" dirty="0"/>
              <a:t>“I don’t want to make myself vulnerable, </a:t>
            </a:r>
            <a:r>
              <a:rPr lang="en-CA" sz="2400" b="1" dirty="0"/>
              <a:t>I don’t want any situation where I have a superficial relationship with people and then discover that actually, ‘no, they might be sympathetic to the government PREVENT policy </a:t>
            </a:r>
            <a:r>
              <a:rPr lang="en-CA" sz="2400" dirty="0"/>
              <a:t>and they might believe that it’s appropriate for Muslims to be referred to PREVENT.’ And then that would upset me. And I want to protect myself.”</a:t>
            </a:r>
            <a:endParaRPr lang="en-GB" sz="2400" dirty="0"/>
          </a:p>
          <a:p>
            <a:pPr marL="457200" indent="-457200">
              <a:buFont typeface="+mj-lt"/>
              <a:buAutoNum type="arabicPeriod"/>
            </a:pPr>
            <a:r>
              <a:rPr lang="en-CA" sz="2400" dirty="0"/>
              <a:t>“These were my thoughts. I don't know what the others thought… but I could never have a discussion. I can discuss it with friends, if you know them. […] So, I didn't ask anyone, and I had not a chance to speak of this [PREVENT] with anybody. Now it’s more than six months I'm working here.” </a:t>
            </a:r>
            <a:endParaRPr lang="en-GB" sz="2400" dirty="0"/>
          </a:p>
        </p:txBody>
      </p:sp>
    </p:spTree>
    <p:extLst>
      <p:ext uri="{BB962C8B-B14F-4D97-AF65-F5344CB8AC3E}">
        <p14:creationId xmlns:p14="http://schemas.microsoft.com/office/powerpoint/2010/main" val="3631686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B0890400-BB8B-4A44-AB63-65C7CA223E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xmlns="" id="{50A4A2FC-7A89-A34A-8D9F-7DD80124A977}"/>
              </a:ext>
            </a:extLst>
          </p:cNvPr>
          <p:cNvSpPr>
            <a:spLocks noGrp="1"/>
          </p:cNvSpPr>
          <p:nvPr>
            <p:ph type="title"/>
          </p:nvPr>
        </p:nvSpPr>
        <p:spPr>
          <a:xfrm>
            <a:off x="964788" y="804333"/>
            <a:ext cx="3391900" cy="5249334"/>
          </a:xfrm>
        </p:spPr>
        <p:txBody>
          <a:bodyPr>
            <a:normAutofit/>
          </a:bodyPr>
          <a:lstStyle/>
          <a:p>
            <a:pPr algn="r"/>
            <a:r>
              <a:rPr lang="en-GB" dirty="0"/>
              <a:t>4. Austerity and the Overworked Mind </a:t>
            </a:r>
          </a:p>
        </p:txBody>
      </p:sp>
      <p:cxnSp>
        <p:nvCxnSpPr>
          <p:cNvPr id="15" name="Straight Connector 14">
            <a:extLst>
              <a:ext uri="{FF2B5EF4-FFF2-40B4-BE49-F238E27FC236}">
                <a16:creationId xmlns:a16="http://schemas.microsoft.com/office/drawing/2014/main" xmlns="" id="{4D39B797-CDC6-4529-8A36-9CBFC981633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99330" y="804333"/>
            <a:ext cx="6257721" cy="5249334"/>
          </a:xfrm>
        </p:spPr>
        <p:txBody>
          <a:bodyPr anchor="ctr">
            <a:noAutofit/>
          </a:bodyPr>
          <a:lstStyle/>
          <a:p>
            <a:pPr marL="514350" indent="-514350">
              <a:buFont typeface="+mj-lt"/>
              <a:buAutoNum type="arabicPeriod"/>
            </a:pPr>
            <a:r>
              <a:rPr lang="en-CA" sz="2400" dirty="0"/>
              <a:t>“My view [is] that 99% are just going to ignore this stuff. In my job, in particular, there are lots of things which I could potentially do, </a:t>
            </a:r>
            <a:r>
              <a:rPr lang="en-CA" sz="2400" b="1" dirty="0"/>
              <a:t>and you have to pick what you’re going fight for</a:t>
            </a:r>
            <a:r>
              <a:rPr lang="en-CA" sz="2400" dirty="0"/>
              <a:t>, if you know what I mean.” </a:t>
            </a:r>
          </a:p>
          <a:p>
            <a:pPr marL="514350" indent="-514350">
              <a:buFont typeface="+mj-lt"/>
              <a:buAutoNum type="arabicPeriod"/>
            </a:pPr>
            <a:r>
              <a:rPr lang="en-GB" sz="2400" dirty="0"/>
              <a:t>“</a:t>
            </a:r>
            <a:r>
              <a:rPr lang="en-CA" sz="2400" dirty="0"/>
              <a:t>Not just PREVENT, but things like patient satisfaction managers, complaint managers, in the managerial culture that sets itself up </a:t>
            </a:r>
            <a:r>
              <a:rPr lang="en-CA" sz="2400" b="1" dirty="0"/>
              <a:t>to account for the activities of dwindling clinicians</a:t>
            </a:r>
            <a:r>
              <a:rPr lang="en-CA" sz="2400" dirty="0"/>
              <a:t>. And I actually see the decline of the NHS services as a direct result of counting measures.” </a:t>
            </a:r>
            <a:endParaRPr lang="en-GB" sz="2400" dirty="0"/>
          </a:p>
          <a:p>
            <a:pPr marL="514350" indent="-514350">
              <a:buFont typeface="+mj-lt"/>
              <a:buAutoNum type="arabicPeriod"/>
            </a:pPr>
            <a:endParaRPr lang="en-GB" sz="2400" dirty="0"/>
          </a:p>
        </p:txBody>
      </p:sp>
    </p:spTree>
    <p:extLst>
      <p:ext uri="{BB962C8B-B14F-4D97-AF65-F5344CB8AC3E}">
        <p14:creationId xmlns:p14="http://schemas.microsoft.com/office/powerpoint/2010/main" val="4070372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81CE8CA9-D6D2-4C46-8070-9566F894E5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4129" y="585216"/>
            <a:ext cx="3779085" cy="1499616"/>
          </a:xfrm>
        </p:spPr>
        <p:txBody>
          <a:bodyPr>
            <a:normAutofit fontScale="90000"/>
          </a:bodyPr>
          <a:lstStyle/>
          <a:p>
            <a:r>
              <a:rPr lang="en-CA" sz="3700" dirty="0">
                <a:solidFill>
                  <a:schemeClr val="tx1"/>
                </a:solidFill>
              </a:rPr>
              <a:t>Prevent Documentation: a case of Psychologisation</a:t>
            </a:r>
          </a:p>
        </p:txBody>
      </p:sp>
      <p:cxnSp>
        <p:nvCxnSpPr>
          <p:cNvPr id="17" name="Straight Connector 16">
            <a:extLst>
              <a:ext uri="{FF2B5EF4-FFF2-40B4-BE49-F238E27FC236}">
                <a16:creationId xmlns:a16="http://schemas.microsoft.com/office/drawing/2014/main" xmlns="" id="{72B31CF5-BEC2-457D-A52F-6A5CCB066FE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1024129" y="2286000"/>
            <a:ext cx="3791711" cy="3931920"/>
          </a:xfrm>
        </p:spPr>
        <p:txBody>
          <a:bodyPr>
            <a:noAutofit/>
          </a:bodyPr>
          <a:lstStyle/>
          <a:p>
            <a:pPr marL="0" indent="0">
              <a:buNone/>
            </a:pPr>
            <a:r>
              <a:rPr lang="en-CA" sz="1800" dirty="0">
                <a:solidFill>
                  <a:srgbClr val="FFFFFF"/>
                </a:solidFill>
              </a:rPr>
              <a:t>NHS a “pre-criminal space” and the logic of big data</a:t>
            </a:r>
          </a:p>
          <a:p>
            <a:pPr lvl="1">
              <a:buFont typeface="Wingdings" pitchFamily="2" charset="2"/>
              <a:buChar char="Ø"/>
            </a:pPr>
            <a:endParaRPr lang="en-CA" dirty="0">
              <a:solidFill>
                <a:srgbClr val="FFFFFF"/>
              </a:solidFill>
            </a:endParaRPr>
          </a:p>
          <a:p>
            <a:pPr lvl="1">
              <a:buFont typeface="Wingdings" pitchFamily="2" charset="2"/>
              <a:buChar char="Ø"/>
            </a:pPr>
            <a:r>
              <a:rPr lang="en-CA" dirty="0">
                <a:solidFill>
                  <a:srgbClr val="FFFFFF"/>
                </a:solidFill>
              </a:rPr>
              <a:t>1. emphasizing mental health professionals</a:t>
            </a:r>
          </a:p>
          <a:p>
            <a:pPr lvl="1">
              <a:buFont typeface="Wingdings" pitchFamily="2" charset="2"/>
              <a:buChar char="Ø"/>
            </a:pPr>
            <a:r>
              <a:rPr lang="en-CA" dirty="0">
                <a:solidFill>
                  <a:srgbClr val="FFFFFF"/>
                </a:solidFill>
              </a:rPr>
              <a:t>2. psychologisation: self-esteem, lack of identity, grievances</a:t>
            </a:r>
          </a:p>
          <a:p>
            <a:pPr lvl="1">
              <a:buFont typeface="Wingdings" pitchFamily="2" charset="2"/>
              <a:buChar char="Ø"/>
            </a:pPr>
            <a:r>
              <a:rPr lang="en-CA" dirty="0">
                <a:solidFill>
                  <a:srgbClr val="FFFFFF"/>
                </a:solidFill>
              </a:rPr>
              <a:t>3. mental health is about increasing resilience to ideological viruses</a:t>
            </a:r>
          </a:p>
          <a:p>
            <a:pPr lvl="1">
              <a:buFont typeface="Wingdings" pitchFamily="2" charset="2"/>
              <a:buChar char="Ø"/>
            </a:pPr>
            <a:r>
              <a:rPr lang="en-CA" dirty="0">
                <a:solidFill>
                  <a:srgbClr val="FFFFFF"/>
                </a:solidFill>
              </a:rPr>
              <a:t>4. institutionalising ”gut feelings”</a:t>
            </a:r>
          </a:p>
        </p:txBody>
      </p:sp>
      <p:pic>
        <p:nvPicPr>
          <p:cNvPr id="10" name="Picture 9" descr="Picture 1">
            <a:extLst>
              <a:ext uri="{FF2B5EF4-FFF2-40B4-BE49-F238E27FC236}">
                <a16:creationId xmlns:a16="http://schemas.microsoft.com/office/drawing/2014/main" xmlns="" id="{83EBE87A-7616-FA40-987E-D492BE576AA1}"/>
              </a:ext>
              <a:ext uri="{C183D7F6-B498-43B3-948B-1728B52AA6E4}">
                <adec:decorative xmlns:adec="http://schemas.microsoft.com/office/drawing/2017/decorative" xmlns="" val="0"/>
              </a:ext>
            </a:extLst>
          </p:cNvPr>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836855" y="640080"/>
            <a:ext cx="3974210" cy="5577840"/>
          </a:xfrm>
          <a:prstGeom prst="rect">
            <a:avLst/>
          </a:prstGeom>
        </p:spPr>
      </p:pic>
    </p:spTree>
    <p:extLst>
      <p:ext uri="{BB962C8B-B14F-4D97-AF65-F5344CB8AC3E}">
        <p14:creationId xmlns:p14="http://schemas.microsoft.com/office/powerpoint/2010/main" val="2983703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32583F-F1B6-404E-9C30-4C0652E2ED7C}"/>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xmlns="" id="{80EFB50B-3222-8B42-A475-B24215669DAE}"/>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744119" y="2303462"/>
            <a:ext cx="4279900" cy="3987800"/>
          </a:xfrm>
          <a:prstGeom prst="rect">
            <a:avLst/>
          </a:prstGeom>
          <a:noFill/>
          <a:ln>
            <a:noFill/>
          </a:ln>
        </p:spPr>
      </p:pic>
    </p:spTree>
    <p:extLst>
      <p:ext uri="{BB962C8B-B14F-4D97-AF65-F5344CB8AC3E}">
        <p14:creationId xmlns:p14="http://schemas.microsoft.com/office/powerpoint/2010/main" val="3120977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FB910-6010-0345-A0A0-3A52F9E6294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857EC820-510A-AB46-A4F2-55BD90072C5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xmlns="" id="{8CBE0693-BCC4-BD40-B459-B0B23740E354}"/>
              </a:ext>
            </a:extLst>
          </p:cNvPr>
          <p:cNvPicPr/>
          <p:nvPr/>
        </p:nvPicPr>
        <p:blipFill>
          <a:blip r:embed="rId2"/>
          <a:stretch>
            <a:fillRect/>
          </a:stretch>
        </p:blipFill>
        <p:spPr>
          <a:xfrm>
            <a:off x="3291840" y="1194435"/>
            <a:ext cx="4800600" cy="4469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9089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Framing Health: Institutional Racism</a:t>
            </a:r>
          </a:p>
        </p:txBody>
      </p:sp>
      <p:graphicFrame>
        <p:nvGraphicFramePr>
          <p:cNvPr id="5" name="Content Placeholder 4">
            <a:extLst>
              <a:ext uri="{FF2B5EF4-FFF2-40B4-BE49-F238E27FC236}">
                <a16:creationId xmlns:a16="http://schemas.microsoft.com/office/drawing/2014/main" xmlns="" id="{ED902654-ED62-490D-ABC9-6C7F92E7413D}"/>
              </a:ext>
            </a:extLst>
          </p:cNvPr>
          <p:cNvGraphicFramePr>
            <a:graphicFrameLocks noGrp="1"/>
          </p:cNvGraphicFramePr>
          <p:nvPr>
            <p:ph idx="1"/>
            <p:extLst>
              <p:ext uri="{D42A27DB-BD31-4B8C-83A1-F6EECF244321}">
                <p14:modId xmlns:p14="http://schemas.microsoft.com/office/powerpoint/2010/main" val="2639116999"/>
              </p:ext>
            </p:extLst>
          </p:nvPr>
        </p:nvGraphicFramePr>
        <p:xfrm>
          <a:off x="1024128" y="1882589"/>
          <a:ext cx="9878937" cy="1258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xmlns="" id="{7FB4F120-53BD-472C-8689-19D5B508C062}"/>
              </a:ext>
            </a:extLst>
          </p:cNvPr>
          <p:cNvSpPr txBox="1"/>
          <p:nvPr/>
        </p:nvSpPr>
        <p:spPr>
          <a:xfrm>
            <a:off x="1097912" y="3357397"/>
            <a:ext cx="9708776" cy="2554545"/>
          </a:xfrm>
          <a:prstGeom prst="rect">
            <a:avLst/>
          </a:prstGeom>
          <a:noFill/>
        </p:spPr>
        <p:txBody>
          <a:bodyPr wrap="square" rtlCol="0">
            <a:spAutoFit/>
          </a:bodyPr>
          <a:lstStyle/>
          <a:p>
            <a:pPr marL="457200" indent="-457200">
              <a:buFont typeface="+mj-lt"/>
              <a:buAutoNum type="arabicPeriod"/>
            </a:pPr>
            <a:r>
              <a:rPr lang="en-CA" sz="2000" dirty="0"/>
              <a:t>Elusiveness of terrorism as a field consolidated by self-described experts, politically contingent and </a:t>
            </a:r>
            <a:r>
              <a:rPr lang="en-CA" sz="2000" b="1" dirty="0"/>
              <a:t>moralising</a:t>
            </a:r>
            <a:r>
              <a:rPr lang="en-CA" sz="2000" dirty="0"/>
              <a:t>: reproducing boundaries between good/evil</a:t>
            </a:r>
          </a:p>
          <a:p>
            <a:pPr marL="457200" indent="-457200">
              <a:buFont typeface="+mj-lt"/>
              <a:buAutoNum type="arabicPeriod"/>
            </a:pPr>
            <a:r>
              <a:rPr lang="en-CA" sz="2000" dirty="0"/>
              <a:t>Terrorism associated hegemonically to racialized Muslim bodies in public consciousness; example: Brexit campaign and framing the security threat of migrants</a:t>
            </a:r>
          </a:p>
          <a:p>
            <a:pPr marL="457200" indent="-457200">
              <a:buFont typeface="+mj-lt"/>
              <a:buAutoNum type="arabicPeriod"/>
            </a:pPr>
            <a:r>
              <a:rPr lang="en-CA" sz="2000" dirty="0"/>
              <a:t>Securitisation of integration discourse through rhetoric of counter-extremism</a:t>
            </a:r>
          </a:p>
          <a:p>
            <a:pPr marL="457200" indent="-457200">
              <a:buFont typeface="+mj-lt"/>
              <a:buAutoNum type="arabicPeriod"/>
            </a:pPr>
            <a:r>
              <a:rPr lang="en-CA" sz="2000" dirty="0"/>
              <a:t>The myth of a post-racial society: focus on overt hate crimes, dismissing structural racism</a:t>
            </a:r>
          </a:p>
          <a:p>
            <a:pPr marL="457200" indent="-457200">
              <a:buFont typeface="+mj-lt"/>
              <a:buAutoNum type="arabicPeriod"/>
            </a:pPr>
            <a:r>
              <a:rPr lang="en-CA" sz="2000" dirty="0"/>
              <a:t>Healthcare as an apolitical space, pre-tense of objectivity, centrality of positivism</a:t>
            </a:r>
          </a:p>
          <a:p>
            <a:pPr marL="457200" indent="-457200">
              <a:buFont typeface="+mj-lt"/>
              <a:buAutoNum type="arabicPeriod"/>
            </a:pPr>
            <a:r>
              <a:rPr lang="en-CA" sz="2000" dirty="0"/>
              <a:t>Colorblindness serves to protect white fragility and evade charge of racism</a:t>
            </a:r>
            <a:endParaRPr lang="en-CA" dirty="0"/>
          </a:p>
        </p:txBody>
      </p:sp>
    </p:spTree>
    <p:extLst>
      <p:ext uri="{BB962C8B-B14F-4D97-AF65-F5344CB8AC3E}">
        <p14:creationId xmlns:p14="http://schemas.microsoft.com/office/powerpoint/2010/main" val="32520463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967</TotalTime>
  <Words>1287</Words>
  <Application>Microsoft Office PowerPoint</Application>
  <PresentationFormat>Widescreen</PresentationFormat>
  <Paragraphs>99</Paragraphs>
  <Slides>16</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Tw Cen MT</vt:lpstr>
      <vt:lpstr>Tw Cen MT Condensed</vt:lpstr>
      <vt:lpstr>Wingdings</vt:lpstr>
      <vt:lpstr>Wingdings 3</vt:lpstr>
      <vt:lpstr>Integral</vt:lpstr>
      <vt:lpstr>Prevent, radicalisation and colour-blindness: Racism and psychology in 21st century practice  </vt:lpstr>
      <vt:lpstr>ON race, Institutional Racism and Colour-blindness</vt:lpstr>
      <vt:lpstr>Research </vt:lpstr>
      <vt:lpstr>Institutional Racism in Practice</vt:lpstr>
      <vt:lpstr>Prevent Training: Performative Colorblindness </vt:lpstr>
      <vt:lpstr>Prevent in Practice: Cases of racism</vt:lpstr>
      <vt:lpstr>Racialized Self-censorship: Exploring Racialized Depoliticization in the NHS</vt:lpstr>
      <vt:lpstr>1. Fear in the NHS:  Politics, morality and race</vt:lpstr>
      <vt:lpstr>1. Fear in the NHS:  Politics, morality and race</vt:lpstr>
      <vt:lpstr>2. Reluctant trainer</vt:lpstr>
      <vt:lpstr>3. The Distrustful Setting </vt:lpstr>
      <vt:lpstr>4. Austerity and the Overworked Mind </vt:lpstr>
      <vt:lpstr>Prevent Documentation: a case of Psychologisation</vt:lpstr>
      <vt:lpstr>PowerPoint Presentation</vt:lpstr>
      <vt:lpstr>PowerPoint Presentation</vt:lpstr>
      <vt:lpstr>Framing Health: Institutional Racism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 radicalisation and colour-blindness: Obscuring racism in clinical interactions</dc:title>
  <dc:creator>Tarek Younis</dc:creator>
  <cp:lastModifiedBy>Stephanie Yorath</cp:lastModifiedBy>
  <cp:revision>32</cp:revision>
  <dcterms:created xsi:type="dcterms:W3CDTF">2019-08-27T21:09:07Z</dcterms:created>
  <dcterms:modified xsi:type="dcterms:W3CDTF">2020-02-10T12:00:29Z</dcterms:modified>
</cp:coreProperties>
</file>