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267" r:id="rId5"/>
    <p:sldId id="266" r:id="rId6"/>
    <p:sldId id="260" r:id="rId7"/>
    <p:sldId id="269" r:id="rId8"/>
    <p:sldId id="270" r:id="rId9"/>
    <p:sldId id="271" r:id="rId10"/>
    <p:sldId id="272" r:id="rId11"/>
    <p:sldId id="273" r:id="rId12"/>
    <p:sldId id="274" r:id="rId13"/>
    <p:sldId id="275" r:id="rId14"/>
    <p:sldId id="276" r:id="rId15"/>
    <p:sldId id="277" r:id="rId16"/>
    <p:sldId id="278" r:id="rId17"/>
    <p:sldId id="279" r:id="rId18"/>
    <p:sldId id="28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80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92CFB8-F805-4C6A-8E34-9F95579DDAA1}" v="78" dt="2020-06-02T08:28:50.7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854" autoAdjust="0"/>
  </p:normalViewPr>
  <p:slideViewPr>
    <p:cSldViewPr snapToGrid="0">
      <p:cViewPr>
        <p:scale>
          <a:sx n="81" d="100"/>
          <a:sy n="81" d="100"/>
        </p:scale>
        <p:origin x="330" y="54"/>
      </p:cViewPr>
      <p:guideLst/>
    </p:cSldViewPr>
  </p:slideViewPr>
  <p:notesTextViewPr>
    <p:cViewPr>
      <p:scale>
        <a:sx n="1" d="1"/>
        <a:sy n="1" d="1"/>
      </p:scale>
      <p:origin x="0" y="0"/>
    </p:cViewPr>
  </p:notesTextViewPr>
  <p:notesViewPr>
    <p:cSldViewPr snapToGrid="0">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k Watts" userId="30dc4ded-117c-4e78-a2d8-1e2e509d0d48" providerId="ADAL" clId="{8261D8F8-4C5E-4EEE-9A17-D74D1799493E}"/>
    <pc:docChg chg="undo custSel addSld delSld modSld sldOrd">
      <pc:chgData name="Nick Watts" userId="30dc4ded-117c-4e78-a2d8-1e2e509d0d48" providerId="ADAL" clId="{8261D8F8-4C5E-4EEE-9A17-D74D1799493E}" dt="2020-05-27T08:28:11.869" v="6247" actId="2696"/>
      <pc:docMkLst>
        <pc:docMk/>
      </pc:docMkLst>
      <pc:sldChg chg="modSp del">
        <pc:chgData name="Nick Watts" userId="30dc4ded-117c-4e78-a2d8-1e2e509d0d48" providerId="ADAL" clId="{8261D8F8-4C5E-4EEE-9A17-D74D1799493E}" dt="2020-05-27T07:48:28.084" v="3983" actId="2696"/>
        <pc:sldMkLst>
          <pc:docMk/>
          <pc:sldMk cId="2927574754" sldId="257"/>
        </pc:sldMkLst>
        <pc:spChg chg="mod">
          <ac:chgData name="Nick Watts" userId="30dc4ded-117c-4e78-a2d8-1e2e509d0d48" providerId="ADAL" clId="{8261D8F8-4C5E-4EEE-9A17-D74D1799493E}" dt="2020-05-27T07:45:12.712" v="3872" actId="20577"/>
          <ac:spMkLst>
            <pc:docMk/>
            <pc:sldMk cId="2927574754" sldId="257"/>
            <ac:spMk id="2" creationId="{63ECE076-B7F1-4439-A1DC-CD88B83FE888}"/>
          </ac:spMkLst>
        </pc:spChg>
        <pc:spChg chg="mod">
          <ac:chgData name="Nick Watts" userId="30dc4ded-117c-4e78-a2d8-1e2e509d0d48" providerId="ADAL" clId="{8261D8F8-4C5E-4EEE-9A17-D74D1799493E}" dt="2020-05-27T07:44:51.962" v="3861" actId="20577"/>
          <ac:spMkLst>
            <pc:docMk/>
            <pc:sldMk cId="2927574754" sldId="257"/>
            <ac:spMk id="5" creationId="{178B9FB3-5642-4963-BA35-076E2AF82A1F}"/>
          </ac:spMkLst>
        </pc:spChg>
        <pc:spChg chg="mod">
          <ac:chgData name="Nick Watts" userId="30dc4ded-117c-4e78-a2d8-1e2e509d0d48" providerId="ADAL" clId="{8261D8F8-4C5E-4EEE-9A17-D74D1799493E}" dt="2020-05-27T07:45:23.796" v="3885" actId="20577"/>
          <ac:spMkLst>
            <pc:docMk/>
            <pc:sldMk cId="2927574754" sldId="257"/>
            <ac:spMk id="7" creationId="{3D1F464F-54C5-4D96-9A8B-3431C52462FC}"/>
          </ac:spMkLst>
        </pc:spChg>
      </pc:sldChg>
      <pc:sldChg chg="addSp delSp modSp ord modNotesTx">
        <pc:chgData name="Nick Watts" userId="30dc4ded-117c-4e78-a2d8-1e2e509d0d48" providerId="ADAL" clId="{8261D8F8-4C5E-4EEE-9A17-D74D1799493E}" dt="2020-05-27T08:15:13.397" v="5054" actId="1076"/>
        <pc:sldMkLst>
          <pc:docMk/>
          <pc:sldMk cId="344246807" sldId="260"/>
        </pc:sldMkLst>
        <pc:spChg chg="mod">
          <ac:chgData name="Nick Watts" userId="30dc4ded-117c-4e78-a2d8-1e2e509d0d48" providerId="ADAL" clId="{8261D8F8-4C5E-4EEE-9A17-D74D1799493E}" dt="2020-05-27T07:58:12.028" v="4522" actId="20577"/>
          <ac:spMkLst>
            <pc:docMk/>
            <pc:sldMk cId="344246807" sldId="260"/>
            <ac:spMk id="2" creationId="{5104D54E-FF34-4D7A-80DB-7CC7D90D6B22}"/>
          </ac:spMkLst>
        </pc:spChg>
        <pc:spChg chg="add del mod">
          <ac:chgData name="Nick Watts" userId="30dc4ded-117c-4e78-a2d8-1e2e509d0d48" providerId="ADAL" clId="{8261D8F8-4C5E-4EEE-9A17-D74D1799493E}" dt="2020-05-26T10:58:20.131" v="119" actId="478"/>
          <ac:spMkLst>
            <pc:docMk/>
            <pc:sldMk cId="344246807" sldId="260"/>
            <ac:spMk id="3" creationId="{C34425B2-0AF2-4B8E-B872-98636405C698}"/>
          </ac:spMkLst>
        </pc:spChg>
        <pc:spChg chg="add mod">
          <ac:chgData name="Nick Watts" userId="30dc4ded-117c-4e78-a2d8-1e2e509d0d48" providerId="ADAL" clId="{8261D8F8-4C5E-4EEE-9A17-D74D1799493E}" dt="2020-05-27T08:15:13.397" v="5054" actId="1076"/>
          <ac:spMkLst>
            <pc:docMk/>
            <pc:sldMk cId="344246807" sldId="260"/>
            <ac:spMk id="4" creationId="{7683C84F-73FA-4478-9F0F-3EE501991243}"/>
          </ac:spMkLst>
        </pc:spChg>
        <pc:spChg chg="mod">
          <ac:chgData name="Nick Watts" userId="30dc4ded-117c-4e78-a2d8-1e2e509d0d48" providerId="ADAL" clId="{8261D8F8-4C5E-4EEE-9A17-D74D1799493E}" dt="2020-05-26T11:06:12.795" v="571" actId="14100"/>
          <ac:spMkLst>
            <pc:docMk/>
            <pc:sldMk cId="344246807" sldId="260"/>
            <ac:spMk id="6" creationId="{B25DA47F-9EAF-4BE7-8334-2E3ED4D2A17C}"/>
          </ac:spMkLst>
        </pc:spChg>
        <pc:spChg chg="del mod">
          <ac:chgData name="Nick Watts" userId="30dc4ded-117c-4e78-a2d8-1e2e509d0d48" providerId="ADAL" clId="{8261D8F8-4C5E-4EEE-9A17-D74D1799493E}" dt="2020-05-26T10:58:05.868" v="116"/>
          <ac:spMkLst>
            <pc:docMk/>
            <pc:sldMk cId="344246807" sldId="260"/>
            <ac:spMk id="7" creationId="{12BB4922-C3A3-486B-B7E4-F23C41F54DA4}"/>
          </ac:spMkLst>
        </pc:spChg>
        <pc:spChg chg="add mod">
          <ac:chgData name="Nick Watts" userId="30dc4ded-117c-4e78-a2d8-1e2e509d0d48" providerId="ADAL" clId="{8261D8F8-4C5E-4EEE-9A17-D74D1799493E}" dt="2020-05-27T08:13:40.577" v="4906" actId="20577"/>
          <ac:spMkLst>
            <pc:docMk/>
            <pc:sldMk cId="344246807" sldId="260"/>
            <ac:spMk id="8" creationId="{E456102A-411B-47F8-8B1D-9F8A89D9E9AB}"/>
          </ac:spMkLst>
        </pc:spChg>
      </pc:sldChg>
      <pc:sldChg chg="del">
        <pc:chgData name="Nick Watts" userId="30dc4ded-117c-4e78-a2d8-1e2e509d0d48" providerId="ADAL" clId="{8261D8F8-4C5E-4EEE-9A17-D74D1799493E}" dt="2020-05-27T07:48:31.080" v="3984" actId="2696"/>
        <pc:sldMkLst>
          <pc:docMk/>
          <pc:sldMk cId="570045018" sldId="261"/>
        </pc:sldMkLst>
      </pc:sldChg>
      <pc:sldChg chg="del">
        <pc:chgData name="Nick Watts" userId="30dc4ded-117c-4e78-a2d8-1e2e509d0d48" providerId="ADAL" clId="{8261D8F8-4C5E-4EEE-9A17-D74D1799493E}" dt="2020-05-27T07:48:34.600" v="3986" actId="2696"/>
        <pc:sldMkLst>
          <pc:docMk/>
          <pc:sldMk cId="2229924635" sldId="262"/>
        </pc:sldMkLst>
      </pc:sldChg>
      <pc:sldChg chg="del">
        <pc:chgData name="Nick Watts" userId="30dc4ded-117c-4e78-a2d8-1e2e509d0d48" providerId="ADAL" clId="{8261D8F8-4C5E-4EEE-9A17-D74D1799493E}" dt="2020-05-27T07:48:36.679" v="3987" actId="2696"/>
        <pc:sldMkLst>
          <pc:docMk/>
          <pc:sldMk cId="1809615907" sldId="263"/>
        </pc:sldMkLst>
      </pc:sldChg>
      <pc:sldChg chg="del">
        <pc:chgData name="Nick Watts" userId="30dc4ded-117c-4e78-a2d8-1e2e509d0d48" providerId="ADAL" clId="{8261D8F8-4C5E-4EEE-9A17-D74D1799493E}" dt="2020-05-27T07:48:33.062" v="3985" actId="2696"/>
        <pc:sldMkLst>
          <pc:docMk/>
          <pc:sldMk cId="2876507176" sldId="265"/>
        </pc:sldMkLst>
      </pc:sldChg>
      <pc:sldChg chg="addSp delSp modSp add ord modNotesTx">
        <pc:chgData name="Nick Watts" userId="30dc4ded-117c-4e78-a2d8-1e2e509d0d48" providerId="ADAL" clId="{8261D8F8-4C5E-4EEE-9A17-D74D1799493E}" dt="2020-05-27T08:17:25.642" v="5285" actId="20577"/>
        <pc:sldMkLst>
          <pc:docMk/>
          <pc:sldMk cId="1222485520" sldId="266"/>
        </pc:sldMkLst>
        <pc:spChg chg="add mod">
          <ac:chgData name="Nick Watts" userId="30dc4ded-117c-4e78-a2d8-1e2e509d0d48" providerId="ADAL" clId="{8261D8F8-4C5E-4EEE-9A17-D74D1799493E}" dt="2020-05-27T07:38:42.872" v="3428" actId="1076"/>
          <ac:spMkLst>
            <pc:docMk/>
            <pc:sldMk cId="1222485520" sldId="266"/>
            <ac:spMk id="3" creationId="{7BE0E149-AAEC-4E2D-8164-F1A2D974DACF}"/>
          </ac:spMkLst>
        </pc:spChg>
        <pc:spChg chg="del">
          <ac:chgData name="Nick Watts" userId="30dc4ded-117c-4e78-a2d8-1e2e509d0d48" providerId="ADAL" clId="{8261D8F8-4C5E-4EEE-9A17-D74D1799493E}" dt="2020-05-26T16:41:41.245" v="2356" actId="478"/>
          <ac:spMkLst>
            <pc:docMk/>
            <pc:sldMk cId="1222485520" sldId="266"/>
            <ac:spMk id="4" creationId="{7683C84F-73FA-4478-9F0F-3EE501991243}"/>
          </ac:spMkLst>
        </pc:spChg>
        <pc:spChg chg="mod">
          <ac:chgData name="Nick Watts" userId="30dc4ded-117c-4e78-a2d8-1e2e509d0d48" providerId="ADAL" clId="{8261D8F8-4C5E-4EEE-9A17-D74D1799493E}" dt="2020-05-27T08:04:29.101" v="4523" actId="20577"/>
          <ac:spMkLst>
            <pc:docMk/>
            <pc:sldMk cId="1222485520" sldId="266"/>
            <ac:spMk id="8" creationId="{E456102A-411B-47F8-8B1D-9F8A89D9E9AB}"/>
          </ac:spMkLst>
        </pc:spChg>
      </pc:sldChg>
      <pc:sldChg chg="delSp modSp add del">
        <pc:chgData name="Nick Watts" userId="30dc4ded-117c-4e78-a2d8-1e2e509d0d48" providerId="ADAL" clId="{8261D8F8-4C5E-4EEE-9A17-D74D1799493E}" dt="2020-05-27T08:28:11.869" v="6247" actId="2696"/>
        <pc:sldMkLst>
          <pc:docMk/>
          <pc:sldMk cId="983300715" sldId="267"/>
        </pc:sldMkLst>
        <pc:spChg chg="mod">
          <ac:chgData name="Nick Watts" userId="30dc4ded-117c-4e78-a2d8-1e2e509d0d48" providerId="ADAL" clId="{8261D8F8-4C5E-4EEE-9A17-D74D1799493E}" dt="2020-05-27T08:17:56.892" v="5335" actId="20577"/>
          <ac:spMkLst>
            <pc:docMk/>
            <pc:sldMk cId="983300715" sldId="267"/>
            <ac:spMk id="2" creationId="{5104D54E-FF34-4D7A-80DB-7CC7D90D6B22}"/>
          </ac:spMkLst>
        </pc:spChg>
        <pc:spChg chg="del">
          <ac:chgData name="Nick Watts" userId="30dc4ded-117c-4e78-a2d8-1e2e509d0d48" providerId="ADAL" clId="{8261D8F8-4C5E-4EEE-9A17-D74D1799493E}" dt="2020-05-27T08:18:00.125" v="5336" actId="478"/>
          <ac:spMkLst>
            <pc:docMk/>
            <pc:sldMk cId="983300715" sldId="267"/>
            <ac:spMk id="4" creationId="{7683C84F-73FA-4478-9F0F-3EE501991243}"/>
          </ac:spMkLst>
        </pc:spChg>
        <pc:spChg chg="mod">
          <ac:chgData name="Nick Watts" userId="30dc4ded-117c-4e78-a2d8-1e2e509d0d48" providerId="ADAL" clId="{8261D8F8-4C5E-4EEE-9A17-D74D1799493E}" dt="2020-05-27T08:27:35.303" v="6246" actId="20577"/>
          <ac:spMkLst>
            <pc:docMk/>
            <pc:sldMk cId="983300715" sldId="267"/>
            <ac:spMk id="8" creationId="{E456102A-411B-47F8-8B1D-9F8A89D9E9AB}"/>
          </ac:spMkLst>
        </pc:spChg>
      </pc:sldChg>
    </pc:docChg>
  </pc:docChgLst>
  <pc:docChgLst>
    <pc:chgData name="Nick Watts" userId="30dc4ded-117c-4e78-a2d8-1e2e509d0d48" providerId="ADAL" clId="{7F92CFB8-F805-4C6A-8E34-9F95579DDAA1}"/>
    <pc:docChg chg="undo custSel addSld delSld modSld sldOrd">
      <pc:chgData name="Nick Watts" userId="30dc4ded-117c-4e78-a2d8-1e2e509d0d48" providerId="ADAL" clId="{7F92CFB8-F805-4C6A-8E34-9F95579DDAA1}" dt="2020-06-02T08:30:04.983" v="20388" actId="20577"/>
      <pc:docMkLst>
        <pc:docMk/>
      </pc:docMkLst>
      <pc:sldChg chg="del ord">
        <pc:chgData name="Nick Watts" userId="30dc4ded-117c-4e78-a2d8-1e2e509d0d48" providerId="ADAL" clId="{7F92CFB8-F805-4C6A-8E34-9F95579DDAA1}" dt="2020-06-01T09:13:02.079" v="194" actId="2696"/>
        <pc:sldMkLst>
          <pc:docMk/>
          <pc:sldMk cId="322912716" sldId="256"/>
        </pc:sldMkLst>
      </pc:sldChg>
      <pc:sldChg chg="addSp delSp modSp modNotesTx">
        <pc:chgData name="Nick Watts" userId="30dc4ded-117c-4e78-a2d8-1e2e509d0d48" providerId="ADAL" clId="{7F92CFB8-F805-4C6A-8E34-9F95579DDAA1}" dt="2020-06-01T12:29:03.340" v="3706" actId="20577"/>
        <pc:sldMkLst>
          <pc:docMk/>
          <pc:sldMk cId="1222485520" sldId="266"/>
        </pc:sldMkLst>
        <pc:spChg chg="del">
          <ac:chgData name="Nick Watts" userId="30dc4ded-117c-4e78-a2d8-1e2e509d0d48" providerId="ADAL" clId="{7F92CFB8-F805-4C6A-8E34-9F95579DDAA1}" dt="2020-06-01T09:12:10.283" v="188" actId="478"/>
          <ac:spMkLst>
            <pc:docMk/>
            <pc:sldMk cId="1222485520" sldId="266"/>
            <ac:spMk id="2" creationId="{5104D54E-FF34-4D7A-80DB-7CC7D90D6B22}"/>
          </ac:spMkLst>
        </pc:spChg>
        <pc:spChg chg="add del mod">
          <ac:chgData name="Nick Watts" userId="30dc4ded-117c-4e78-a2d8-1e2e509d0d48" providerId="ADAL" clId="{7F92CFB8-F805-4C6A-8E34-9F95579DDAA1}" dt="2020-06-01T09:13:40.411" v="200" actId="478"/>
          <ac:spMkLst>
            <pc:docMk/>
            <pc:sldMk cId="1222485520" sldId="266"/>
            <ac:spMk id="7" creationId="{C17D2353-596A-49E6-BF11-4C1BFE3793F7}"/>
          </ac:spMkLst>
        </pc:spChg>
        <pc:spChg chg="mod">
          <ac:chgData name="Nick Watts" userId="30dc4ded-117c-4e78-a2d8-1e2e509d0d48" providerId="ADAL" clId="{7F92CFB8-F805-4C6A-8E34-9F95579DDAA1}" dt="2020-06-01T12:21:20.980" v="3681" actId="20577"/>
          <ac:spMkLst>
            <pc:docMk/>
            <pc:sldMk cId="1222485520" sldId="266"/>
            <ac:spMk id="8" creationId="{E456102A-411B-47F8-8B1D-9F8A89D9E9AB}"/>
          </ac:spMkLst>
        </pc:spChg>
        <pc:spChg chg="add del mod">
          <ac:chgData name="Nick Watts" userId="30dc4ded-117c-4e78-a2d8-1e2e509d0d48" providerId="ADAL" clId="{7F92CFB8-F805-4C6A-8E34-9F95579DDAA1}" dt="2020-06-01T09:12:14.423" v="189" actId="478"/>
          <ac:spMkLst>
            <pc:docMk/>
            <pc:sldMk cId="1222485520" sldId="266"/>
            <ac:spMk id="9" creationId="{B9058EF0-0E39-4271-A83C-7ED051084EFC}"/>
          </ac:spMkLst>
        </pc:spChg>
        <pc:spChg chg="add del mod">
          <ac:chgData name="Nick Watts" userId="30dc4ded-117c-4e78-a2d8-1e2e509d0d48" providerId="ADAL" clId="{7F92CFB8-F805-4C6A-8E34-9F95579DDAA1}" dt="2020-06-01T09:13:38.659" v="199" actId="478"/>
          <ac:spMkLst>
            <pc:docMk/>
            <pc:sldMk cId="1222485520" sldId="266"/>
            <ac:spMk id="10" creationId="{E9762413-E493-4040-9217-3FA015EFA0B8}"/>
          </ac:spMkLst>
        </pc:spChg>
        <pc:spChg chg="add mod">
          <ac:chgData name="Nick Watts" userId="30dc4ded-117c-4e78-a2d8-1e2e509d0d48" providerId="ADAL" clId="{7F92CFB8-F805-4C6A-8E34-9F95579DDAA1}" dt="2020-06-01T09:13:53.419" v="220" actId="20577"/>
          <ac:spMkLst>
            <pc:docMk/>
            <pc:sldMk cId="1222485520" sldId="266"/>
            <ac:spMk id="11" creationId="{7631E67D-3CD8-4F1A-8315-6D59095E45AC}"/>
          </ac:spMkLst>
        </pc:spChg>
      </pc:sldChg>
      <pc:sldChg chg="addSp delSp modSp add ord modNotesTx">
        <pc:chgData name="Nick Watts" userId="30dc4ded-117c-4e78-a2d8-1e2e509d0d48" providerId="ADAL" clId="{7F92CFB8-F805-4C6A-8E34-9F95579DDAA1}" dt="2020-06-01T12:28:56.062" v="3704" actId="20577"/>
        <pc:sldMkLst>
          <pc:docMk/>
          <pc:sldMk cId="2468933247" sldId="267"/>
        </pc:sldMkLst>
        <pc:spChg chg="del">
          <ac:chgData name="Nick Watts" userId="30dc4ded-117c-4e78-a2d8-1e2e509d0d48" providerId="ADAL" clId="{7F92CFB8-F805-4C6A-8E34-9F95579DDAA1}" dt="2020-06-01T09:08:23.431" v="1" actId="478"/>
          <ac:spMkLst>
            <pc:docMk/>
            <pc:sldMk cId="2468933247" sldId="267"/>
            <ac:spMk id="2" creationId="{5FEAC53A-E494-433B-B921-CA99A685FBE5}"/>
          </ac:spMkLst>
        </pc:spChg>
        <pc:spChg chg="del">
          <ac:chgData name="Nick Watts" userId="30dc4ded-117c-4e78-a2d8-1e2e509d0d48" providerId="ADAL" clId="{7F92CFB8-F805-4C6A-8E34-9F95579DDAA1}" dt="2020-06-01T09:08:24.322" v="2" actId="478"/>
          <ac:spMkLst>
            <pc:docMk/>
            <pc:sldMk cId="2468933247" sldId="267"/>
            <ac:spMk id="3" creationId="{3E672A73-CE06-4EA8-9A7C-E25AD65651A9}"/>
          </ac:spMkLst>
        </pc:spChg>
        <pc:spChg chg="add del mod">
          <ac:chgData name="Nick Watts" userId="30dc4ded-117c-4e78-a2d8-1e2e509d0d48" providerId="ADAL" clId="{7F92CFB8-F805-4C6A-8E34-9F95579DDAA1}" dt="2020-06-01T09:09:51.370" v="13" actId="478"/>
          <ac:spMkLst>
            <pc:docMk/>
            <pc:sldMk cId="2468933247" sldId="267"/>
            <ac:spMk id="6" creationId="{B04CF145-3F9D-4587-BE7B-C805D0ADD768}"/>
          </ac:spMkLst>
        </pc:spChg>
        <pc:picChg chg="add mod">
          <ac:chgData name="Nick Watts" userId="30dc4ded-117c-4e78-a2d8-1e2e509d0d48" providerId="ADAL" clId="{7F92CFB8-F805-4C6A-8E34-9F95579DDAA1}" dt="2020-06-01T09:10:05.848" v="16" actId="14100"/>
          <ac:picMkLst>
            <pc:docMk/>
            <pc:sldMk cId="2468933247" sldId="267"/>
            <ac:picMk id="5" creationId="{6530B4CE-D429-446F-83EB-5A9B61DD443A}"/>
          </ac:picMkLst>
        </pc:picChg>
      </pc:sldChg>
      <pc:sldChg chg="addSp delSp modSp add del ord modNotesTx">
        <pc:chgData name="Nick Watts" userId="30dc4ded-117c-4e78-a2d8-1e2e509d0d48" providerId="ADAL" clId="{7F92CFB8-F805-4C6A-8E34-9F95579DDAA1}" dt="2020-06-01T20:46:32.946" v="12864" actId="2696"/>
        <pc:sldMkLst>
          <pc:docMk/>
          <pc:sldMk cId="486513859" sldId="268"/>
        </pc:sldMkLst>
        <pc:spChg chg="del">
          <ac:chgData name="Nick Watts" userId="30dc4ded-117c-4e78-a2d8-1e2e509d0d48" providerId="ADAL" clId="{7F92CFB8-F805-4C6A-8E34-9F95579DDAA1}" dt="2020-06-01T09:14:01.670" v="221" actId="478"/>
          <ac:spMkLst>
            <pc:docMk/>
            <pc:sldMk cId="486513859" sldId="268"/>
            <ac:spMk id="3" creationId="{7BE0E149-AAEC-4E2D-8164-F1A2D974DACF}"/>
          </ac:spMkLst>
        </pc:spChg>
        <pc:spChg chg="mod">
          <ac:chgData name="Nick Watts" userId="30dc4ded-117c-4e78-a2d8-1e2e509d0d48" providerId="ADAL" clId="{7F92CFB8-F805-4C6A-8E34-9F95579DDAA1}" dt="2020-06-01T09:15:46.540" v="282" actId="1076"/>
          <ac:spMkLst>
            <pc:docMk/>
            <pc:sldMk cId="486513859" sldId="268"/>
            <ac:spMk id="6" creationId="{B25DA47F-9EAF-4BE7-8334-2E3ED4D2A17C}"/>
          </ac:spMkLst>
        </pc:spChg>
        <pc:spChg chg="mod">
          <ac:chgData name="Nick Watts" userId="30dc4ded-117c-4e78-a2d8-1e2e509d0d48" providerId="ADAL" clId="{7F92CFB8-F805-4C6A-8E34-9F95579DDAA1}" dt="2020-06-01T09:15:27.366" v="279" actId="1076"/>
          <ac:spMkLst>
            <pc:docMk/>
            <pc:sldMk cId="486513859" sldId="268"/>
            <ac:spMk id="7" creationId="{C17D2353-596A-49E6-BF11-4C1BFE3793F7}"/>
          </ac:spMkLst>
        </pc:spChg>
        <pc:spChg chg="del">
          <ac:chgData name="Nick Watts" userId="30dc4ded-117c-4e78-a2d8-1e2e509d0d48" providerId="ADAL" clId="{7F92CFB8-F805-4C6A-8E34-9F95579DDAA1}" dt="2020-06-01T09:14:19.270" v="223" actId="478"/>
          <ac:spMkLst>
            <pc:docMk/>
            <pc:sldMk cId="486513859" sldId="268"/>
            <ac:spMk id="8" creationId="{E456102A-411B-47F8-8B1D-9F8A89D9E9AB}"/>
          </ac:spMkLst>
        </pc:spChg>
        <pc:spChg chg="add del mod">
          <ac:chgData name="Nick Watts" userId="30dc4ded-117c-4e78-a2d8-1e2e509d0d48" providerId="ADAL" clId="{7F92CFB8-F805-4C6A-8E34-9F95579DDAA1}" dt="2020-06-01T09:16:12.169" v="305" actId="478"/>
          <ac:spMkLst>
            <pc:docMk/>
            <pc:sldMk cId="486513859" sldId="268"/>
            <ac:spMk id="9" creationId="{2B80E850-870B-422D-B4C3-0B95280752AA}"/>
          </ac:spMkLst>
        </pc:spChg>
        <pc:spChg chg="mod">
          <ac:chgData name="Nick Watts" userId="30dc4ded-117c-4e78-a2d8-1e2e509d0d48" providerId="ADAL" clId="{7F92CFB8-F805-4C6A-8E34-9F95579DDAA1}" dt="2020-06-01T10:35:22.152" v="1246" actId="1076"/>
          <ac:spMkLst>
            <pc:docMk/>
            <pc:sldMk cId="486513859" sldId="268"/>
            <ac:spMk id="10" creationId="{E9762413-E493-4040-9217-3FA015EFA0B8}"/>
          </ac:spMkLst>
        </pc:spChg>
        <pc:spChg chg="add mod">
          <ac:chgData name="Nick Watts" userId="30dc4ded-117c-4e78-a2d8-1e2e509d0d48" providerId="ADAL" clId="{7F92CFB8-F805-4C6A-8E34-9F95579DDAA1}" dt="2020-06-01T12:48:07.465" v="6135" actId="20577"/>
          <ac:spMkLst>
            <pc:docMk/>
            <pc:sldMk cId="486513859" sldId="268"/>
            <ac:spMk id="11" creationId="{9B9203F1-DD8E-400E-9CFE-8F0C573952EE}"/>
          </ac:spMkLst>
        </pc:spChg>
      </pc:sldChg>
      <pc:sldChg chg="addSp delSp modSp add ord">
        <pc:chgData name="Nick Watts" userId="30dc4ded-117c-4e78-a2d8-1e2e509d0d48" providerId="ADAL" clId="{7F92CFB8-F805-4C6A-8E34-9F95579DDAA1}" dt="2020-06-01T12:02:07.233" v="3400" actId="20577"/>
        <pc:sldMkLst>
          <pc:docMk/>
          <pc:sldMk cId="2208552916" sldId="269"/>
        </pc:sldMkLst>
        <pc:spChg chg="mod">
          <ac:chgData name="Nick Watts" userId="30dc4ded-117c-4e78-a2d8-1e2e509d0d48" providerId="ADAL" clId="{7F92CFB8-F805-4C6A-8E34-9F95579DDAA1}" dt="2020-06-01T09:25:08.918" v="1019" actId="20577"/>
          <ac:spMkLst>
            <pc:docMk/>
            <pc:sldMk cId="2208552916" sldId="269"/>
            <ac:spMk id="2" creationId="{5104D54E-FF34-4D7A-80DB-7CC7D90D6B22}"/>
          </ac:spMkLst>
        </pc:spChg>
        <pc:spChg chg="del">
          <ac:chgData name="Nick Watts" userId="30dc4ded-117c-4e78-a2d8-1e2e509d0d48" providerId="ADAL" clId="{7F92CFB8-F805-4C6A-8E34-9F95579DDAA1}" dt="2020-06-01T09:27:35.386" v="1020" actId="478"/>
          <ac:spMkLst>
            <pc:docMk/>
            <pc:sldMk cId="2208552916" sldId="269"/>
            <ac:spMk id="4" creationId="{7683C84F-73FA-4478-9F0F-3EE501991243}"/>
          </ac:spMkLst>
        </pc:spChg>
        <pc:spChg chg="add del mod">
          <ac:chgData name="Nick Watts" userId="30dc4ded-117c-4e78-a2d8-1e2e509d0d48" providerId="ADAL" clId="{7F92CFB8-F805-4C6A-8E34-9F95579DDAA1}" dt="2020-06-01T10:35:15.654" v="1245"/>
          <ac:spMkLst>
            <pc:docMk/>
            <pc:sldMk cId="2208552916" sldId="269"/>
            <ac:spMk id="7" creationId="{40875CA8-4B48-4F3D-B62F-4883AF738006}"/>
          </ac:spMkLst>
        </pc:spChg>
        <pc:spChg chg="mod">
          <ac:chgData name="Nick Watts" userId="30dc4ded-117c-4e78-a2d8-1e2e509d0d48" providerId="ADAL" clId="{7F92CFB8-F805-4C6A-8E34-9F95579DDAA1}" dt="2020-06-01T12:02:07.233" v="3400" actId="20577"/>
          <ac:spMkLst>
            <pc:docMk/>
            <pc:sldMk cId="2208552916" sldId="269"/>
            <ac:spMk id="8" creationId="{E456102A-411B-47F8-8B1D-9F8A89D9E9AB}"/>
          </ac:spMkLst>
        </pc:spChg>
      </pc:sldChg>
      <pc:sldChg chg="modSp add">
        <pc:chgData name="Nick Watts" userId="30dc4ded-117c-4e78-a2d8-1e2e509d0d48" providerId="ADAL" clId="{7F92CFB8-F805-4C6A-8E34-9F95579DDAA1}" dt="2020-06-01T20:38:05.762" v="12543" actId="20577"/>
        <pc:sldMkLst>
          <pc:docMk/>
          <pc:sldMk cId="1859295876" sldId="270"/>
        </pc:sldMkLst>
        <pc:spChg chg="mod">
          <ac:chgData name="Nick Watts" userId="30dc4ded-117c-4e78-a2d8-1e2e509d0d48" providerId="ADAL" clId="{7F92CFB8-F805-4C6A-8E34-9F95579DDAA1}" dt="2020-06-01T20:00:56.916" v="11313" actId="20577"/>
          <ac:spMkLst>
            <pc:docMk/>
            <pc:sldMk cId="1859295876" sldId="270"/>
            <ac:spMk id="2" creationId="{5104D54E-FF34-4D7A-80DB-7CC7D90D6B22}"/>
          </ac:spMkLst>
        </pc:spChg>
        <pc:spChg chg="mod">
          <ac:chgData name="Nick Watts" userId="30dc4ded-117c-4e78-a2d8-1e2e509d0d48" providerId="ADAL" clId="{7F92CFB8-F805-4C6A-8E34-9F95579DDAA1}" dt="2020-06-01T20:38:05.762" v="12543" actId="20577"/>
          <ac:spMkLst>
            <pc:docMk/>
            <pc:sldMk cId="1859295876" sldId="270"/>
            <ac:spMk id="8" creationId="{E456102A-411B-47F8-8B1D-9F8A89D9E9AB}"/>
          </ac:spMkLst>
        </pc:spChg>
      </pc:sldChg>
      <pc:sldChg chg="modSp add">
        <pc:chgData name="Nick Watts" userId="30dc4ded-117c-4e78-a2d8-1e2e509d0d48" providerId="ADAL" clId="{7F92CFB8-F805-4C6A-8E34-9F95579DDAA1}" dt="2020-06-01T20:58:44.140" v="14351" actId="20577"/>
        <pc:sldMkLst>
          <pc:docMk/>
          <pc:sldMk cId="146023967" sldId="271"/>
        </pc:sldMkLst>
        <pc:spChg chg="mod">
          <ac:chgData name="Nick Watts" userId="30dc4ded-117c-4e78-a2d8-1e2e509d0d48" providerId="ADAL" clId="{7F92CFB8-F805-4C6A-8E34-9F95579DDAA1}" dt="2020-06-01T12:57:55.916" v="6518" actId="20577"/>
          <ac:spMkLst>
            <pc:docMk/>
            <pc:sldMk cId="146023967" sldId="271"/>
            <ac:spMk id="2" creationId="{5104D54E-FF34-4D7A-80DB-7CC7D90D6B22}"/>
          </ac:spMkLst>
        </pc:spChg>
        <pc:spChg chg="mod">
          <ac:chgData name="Nick Watts" userId="30dc4ded-117c-4e78-a2d8-1e2e509d0d48" providerId="ADAL" clId="{7F92CFB8-F805-4C6A-8E34-9F95579DDAA1}" dt="2020-06-01T20:58:44.140" v="14351" actId="20577"/>
          <ac:spMkLst>
            <pc:docMk/>
            <pc:sldMk cId="146023967" sldId="271"/>
            <ac:spMk id="8" creationId="{E456102A-411B-47F8-8B1D-9F8A89D9E9AB}"/>
          </ac:spMkLst>
        </pc:spChg>
      </pc:sldChg>
      <pc:sldChg chg="addSp delSp modSp add ord">
        <pc:chgData name="Nick Watts" userId="30dc4ded-117c-4e78-a2d8-1e2e509d0d48" providerId="ADAL" clId="{7F92CFB8-F805-4C6A-8E34-9F95579DDAA1}" dt="2020-06-01T20:47:01.090" v="12922" actId="20577"/>
        <pc:sldMkLst>
          <pc:docMk/>
          <pc:sldMk cId="384414104" sldId="272"/>
        </pc:sldMkLst>
        <pc:spChg chg="mod">
          <ac:chgData name="Nick Watts" userId="30dc4ded-117c-4e78-a2d8-1e2e509d0d48" providerId="ADAL" clId="{7F92CFB8-F805-4C6A-8E34-9F95579DDAA1}" dt="2020-06-01T20:47:01.090" v="12922" actId="20577"/>
          <ac:spMkLst>
            <pc:docMk/>
            <pc:sldMk cId="384414104" sldId="272"/>
            <ac:spMk id="2" creationId="{5104D54E-FF34-4D7A-80DB-7CC7D90D6B22}"/>
          </ac:spMkLst>
        </pc:spChg>
        <pc:spChg chg="add mod">
          <ac:chgData name="Nick Watts" userId="30dc4ded-117c-4e78-a2d8-1e2e509d0d48" providerId="ADAL" clId="{7F92CFB8-F805-4C6A-8E34-9F95579DDAA1}" dt="2020-06-01T20:41:16.451" v="12833" actId="1076"/>
          <ac:spMkLst>
            <pc:docMk/>
            <pc:sldMk cId="384414104" sldId="272"/>
            <ac:spMk id="7" creationId="{16835B42-93F9-4040-8B8A-EB8665A001C3}"/>
          </ac:spMkLst>
        </pc:spChg>
        <pc:spChg chg="mod">
          <ac:chgData name="Nick Watts" userId="30dc4ded-117c-4e78-a2d8-1e2e509d0d48" providerId="ADAL" clId="{7F92CFB8-F805-4C6A-8E34-9F95579DDAA1}" dt="2020-06-01T20:41:20.748" v="12834" actId="1076"/>
          <ac:spMkLst>
            <pc:docMk/>
            <pc:sldMk cId="384414104" sldId="272"/>
            <ac:spMk id="8" creationId="{E456102A-411B-47F8-8B1D-9F8A89D9E9AB}"/>
          </ac:spMkLst>
        </pc:spChg>
        <pc:spChg chg="add del">
          <ac:chgData name="Nick Watts" userId="30dc4ded-117c-4e78-a2d8-1e2e509d0d48" providerId="ADAL" clId="{7F92CFB8-F805-4C6A-8E34-9F95579DDAA1}" dt="2020-06-01T13:09:48.583" v="7688"/>
          <ac:spMkLst>
            <pc:docMk/>
            <pc:sldMk cId="384414104" sldId="272"/>
            <ac:spMk id="9" creationId="{2AC0B396-139C-4F0F-B1EC-8D47FFACB66D}"/>
          </ac:spMkLst>
        </pc:spChg>
      </pc:sldChg>
      <pc:sldChg chg="modSp add del">
        <pc:chgData name="Nick Watts" userId="30dc4ded-117c-4e78-a2d8-1e2e509d0d48" providerId="ADAL" clId="{7F92CFB8-F805-4C6A-8E34-9F95579DDAA1}" dt="2020-06-01T12:56:38.735" v="6444" actId="2696"/>
        <pc:sldMkLst>
          <pc:docMk/>
          <pc:sldMk cId="138870967" sldId="273"/>
        </pc:sldMkLst>
        <pc:spChg chg="mod">
          <ac:chgData name="Nick Watts" userId="30dc4ded-117c-4e78-a2d8-1e2e509d0d48" providerId="ADAL" clId="{7F92CFB8-F805-4C6A-8E34-9F95579DDAA1}" dt="2020-06-01T12:44:20.633" v="5345" actId="20577"/>
          <ac:spMkLst>
            <pc:docMk/>
            <pc:sldMk cId="138870967" sldId="273"/>
            <ac:spMk id="2" creationId="{5104D54E-FF34-4D7A-80DB-7CC7D90D6B22}"/>
          </ac:spMkLst>
        </pc:spChg>
        <pc:spChg chg="mod">
          <ac:chgData name="Nick Watts" userId="30dc4ded-117c-4e78-a2d8-1e2e509d0d48" providerId="ADAL" clId="{7F92CFB8-F805-4C6A-8E34-9F95579DDAA1}" dt="2020-06-01T12:56:28.107" v="6443" actId="20577"/>
          <ac:spMkLst>
            <pc:docMk/>
            <pc:sldMk cId="138870967" sldId="273"/>
            <ac:spMk id="8" creationId="{E456102A-411B-47F8-8B1D-9F8A89D9E9AB}"/>
          </ac:spMkLst>
        </pc:spChg>
      </pc:sldChg>
      <pc:sldChg chg="addSp delSp modSp add">
        <pc:chgData name="Nick Watts" userId="30dc4ded-117c-4e78-a2d8-1e2e509d0d48" providerId="ADAL" clId="{7F92CFB8-F805-4C6A-8E34-9F95579DDAA1}" dt="2020-06-01T20:52:56.092" v="13855" actId="20577"/>
        <pc:sldMkLst>
          <pc:docMk/>
          <pc:sldMk cId="757075542" sldId="273"/>
        </pc:sldMkLst>
        <pc:spChg chg="mod">
          <ac:chgData name="Nick Watts" userId="30dc4ded-117c-4e78-a2d8-1e2e509d0d48" providerId="ADAL" clId="{7F92CFB8-F805-4C6A-8E34-9F95579DDAA1}" dt="2020-06-01T13:12:22.274" v="7934" actId="20577"/>
          <ac:spMkLst>
            <pc:docMk/>
            <pc:sldMk cId="757075542" sldId="273"/>
            <ac:spMk id="2" creationId="{5104D54E-FF34-4D7A-80DB-7CC7D90D6B22}"/>
          </ac:spMkLst>
        </pc:spChg>
        <pc:spChg chg="del">
          <ac:chgData name="Nick Watts" userId="30dc4ded-117c-4e78-a2d8-1e2e509d0d48" providerId="ADAL" clId="{7F92CFB8-F805-4C6A-8E34-9F95579DDAA1}" dt="2020-06-01T13:22:09.151" v="8633" actId="478"/>
          <ac:spMkLst>
            <pc:docMk/>
            <pc:sldMk cId="757075542" sldId="273"/>
            <ac:spMk id="7" creationId="{16835B42-93F9-4040-8B8A-EB8665A001C3}"/>
          </ac:spMkLst>
        </pc:spChg>
        <pc:spChg chg="mod">
          <ac:chgData name="Nick Watts" userId="30dc4ded-117c-4e78-a2d8-1e2e509d0d48" providerId="ADAL" clId="{7F92CFB8-F805-4C6A-8E34-9F95579DDAA1}" dt="2020-06-01T20:52:56.092" v="13855" actId="20577"/>
          <ac:spMkLst>
            <pc:docMk/>
            <pc:sldMk cId="757075542" sldId="273"/>
            <ac:spMk id="8" creationId="{E456102A-411B-47F8-8B1D-9F8A89D9E9AB}"/>
          </ac:spMkLst>
        </pc:spChg>
        <pc:spChg chg="add mod">
          <ac:chgData name="Nick Watts" userId="30dc4ded-117c-4e78-a2d8-1e2e509d0d48" providerId="ADAL" clId="{7F92CFB8-F805-4C6A-8E34-9F95579DDAA1}" dt="2020-06-01T20:41:57.025" v="12855" actId="11"/>
          <ac:spMkLst>
            <pc:docMk/>
            <pc:sldMk cId="757075542" sldId="273"/>
            <ac:spMk id="9" creationId="{8585891C-A1B9-4D88-870C-A8EBC7EAEB66}"/>
          </ac:spMkLst>
        </pc:spChg>
      </pc:sldChg>
      <pc:sldChg chg="addSp modSp add">
        <pc:chgData name="Nick Watts" userId="30dc4ded-117c-4e78-a2d8-1e2e509d0d48" providerId="ADAL" clId="{7F92CFB8-F805-4C6A-8E34-9F95579DDAA1}" dt="2020-06-01T20:59:28.161" v="14357" actId="20577"/>
        <pc:sldMkLst>
          <pc:docMk/>
          <pc:sldMk cId="3467442063" sldId="274"/>
        </pc:sldMkLst>
        <pc:spChg chg="mod">
          <ac:chgData name="Nick Watts" userId="30dc4ded-117c-4e78-a2d8-1e2e509d0d48" providerId="ADAL" clId="{7F92CFB8-F805-4C6A-8E34-9F95579DDAA1}" dt="2020-06-01T20:34:30.433" v="12198" actId="20577"/>
          <ac:spMkLst>
            <pc:docMk/>
            <pc:sldMk cId="3467442063" sldId="274"/>
            <ac:spMk id="2" creationId="{5104D54E-FF34-4D7A-80DB-7CC7D90D6B22}"/>
          </ac:spMkLst>
        </pc:spChg>
        <pc:spChg chg="add mod">
          <ac:chgData name="Nick Watts" userId="30dc4ded-117c-4e78-a2d8-1e2e509d0d48" providerId="ADAL" clId="{7F92CFB8-F805-4C6A-8E34-9F95579DDAA1}" dt="2020-06-01T20:59:28.161" v="14357" actId="20577"/>
          <ac:spMkLst>
            <pc:docMk/>
            <pc:sldMk cId="3467442063" sldId="274"/>
            <ac:spMk id="7" creationId="{3D04A62E-2B7E-466C-AD74-C98AFCEE484D}"/>
          </ac:spMkLst>
        </pc:spChg>
        <pc:spChg chg="mod">
          <ac:chgData name="Nick Watts" userId="30dc4ded-117c-4e78-a2d8-1e2e509d0d48" providerId="ADAL" clId="{7F92CFB8-F805-4C6A-8E34-9F95579DDAA1}" dt="2020-06-01T13:59:49.097" v="9302" actId="255"/>
          <ac:spMkLst>
            <pc:docMk/>
            <pc:sldMk cId="3467442063" sldId="274"/>
            <ac:spMk id="8" creationId="{E456102A-411B-47F8-8B1D-9F8A89D9E9AB}"/>
          </ac:spMkLst>
        </pc:spChg>
        <pc:spChg chg="mod">
          <ac:chgData name="Nick Watts" userId="30dc4ded-117c-4e78-a2d8-1e2e509d0d48" providerId="ADAL" clId="{7F92CFB8-F805-4C6A-8E34-9F95579DDAA1}" dt="2020-06-01T20:42:22.487" v="12863" actId="11"/>
          <ac:spMkLst>
            <pc:docMk/>
            <pc:sldMk cId="3467442063" sldId="274"/>
            <ac:spMk id="9" creationId="{8585891C-A1B9-4D88-870C-A8EBC7EAEB66}"/>
          </ac:spMkLst>
        </pc:spChg>
      </pc:sldChg>
      <pc:sldChg chg="addSp delSp modSp add">
        <pc:chgData name="Nick Watts" userId="30dc4ded-117c-4e78-a2d8-1e2e509d0d48" providerId="ADAL" clId="{7F92CFB8-F805-4C6A-8E34-9F95579DDAA1}" dt="2020-06-02T08:18:25.137" v="18445" actId="20577"/>
        <pc:sldMkLst>
          <pc:docMk/>
          <pc:sldMk cId="1660947842" sldId="275"/>
        </pc:sldMkLst>
        <pc:spChg chg="mod">
          <ac:chgData name="Nick Watts" userId="30dc4ded-117c-4e78-a2d8-1e2e509d0d48" providerId="ADAL" clId="{7F92CFB8-F805-4C6A-8E34-9F95579DDAA1}" dt="2020-06-01T21:00:41.617" v="14371" actId="20577"/>
          <ac:spMkLst>
            <pc:docMk/>
            <pc:sldMk cId="1660947842" sldId="275"/>
            <ac:spMk id="2" creationId="{5104D54E-FF34-4D7A-80DB-7CC7D90D6B22}"/>
          </ac:spMkLst>
        </pc:spChg>
        <pc:spChg chg="del">
          <ac:chgData name="Nick Watts" userId="30dc4ded-117c-4e78-a2d8-1e2e509d0d48" providerId="ADAL" clId="{7F92CFB8-F805-4C6A-8E34-9F95579DDAA1}" dt="2020-06-01T21:00:56.468" v="14373" actId="478"/>
          <ac:spMkLst>
            <pc:docMk/>
            <pc:sldMk cId="1660947842" sldId="275"/>
            <ac:spMk id="9" creationId="{8585891C-A1B9-4D88-870C-A8EBC7EAEB66}"/>
          </ac:spMkLst>
        </pc:spChg>
        <pc:spChg chg="add mod">
          <ac:chgData name="Nick Watts" userId="30dc4ded-117c-4e78-a2d8-1e2e509d0d48" providerId="ADAL" clId="{7F92CFB8-F805-4C6A-8E34-9F95579DDAA1}" dt="2020-06-02T08:18:25.137" v="18445" actId="20577"/>
          <ac:spMkLst>
            <pc:docMk/>
            <pc:sldMk cId="1660947842" sldId="275"/>
            <ac:spMk id="10" creationId="{7A568C18-62D5-4905-86FC-CC567327C67D}"/>
          </ac:spMkLst>
        </pc:spChg>
        <pc:spChg chg="add mod">
          <ac:chgData name="Nick Watts" userId="30dc4ded-117c-4e78-a2d8-1e2e509d0d48" providerId="ADAL" clId="{7F92CFB8-F805-4C6A-8E34-9F95579DDAA1}" dt="2020-06-01T21:09:07.253" v="15321" actId="20577"/>
          <ac:spMkLst>
            <pc:docMk/>
            <pc:sldMk cId="1660947842" sldId="275"/>
            <ac:spMk id="11" creationId="{5ED2D7FC-C164-449C-A9E2-6A0100FA8A67}"/>
          </ac:spMkLst>
        </pc:spChg>
        <pc:spChg chg="add del">
          <ac:chgData name="Nick Watts" userId="30dc4ded-117c-4e78-a2d8-1e2e509d0d48" providerId="ADAL" clId="{7F92CFB8-F805-4C6A-8E34-9F95579DDAA1}" dt="2020-06-01T21:04:46.448" v="15006" actId="478"/>
          <ac:spMkLst>
            <pc:docMk/>
            <pc:sldMk cId="1660947842" sldId="275"/>
            <ac:spMk id="12" creationId="{3A8E203B-7CA5-41BF-88E5-4DF1B50394C7}"/>
          </ac:spMkLst>
        </pc:spChg>
      </pc:sldChg>
      <pc:sldChg chg="delSp modSp add del">
        <pc:chgData name="Nick Watts" userId="30dc4ded-117c-4e78-a2d8-1e2e509d0d48" providerId="ADAL" clId="{7F92CFB8-F805-4C6A-8E34-9F95579DDAA1}" dt="2020-06-01T20:48:05.868" v="13155" actId="2696"/>
        <pc:sldMkLst>
          <pc:docMk/>
          <pc:sldMk cId="2268858473" sldId="276"/>
        </pc:sldMkLst>
        <pc:spChg chg="mod">
          <ac:chgData name="Nick Watts" userId="30dc4ded-117c-4e78-a2d8-1e2e509d0d48" providerId="ADAL" clId="{7F92CFB8-F805-4C6A-8E34-9F95579DDAA1}" dt="2020-06-01T20:32:09.720" v="11762" actId="20577"/>
          <ac:spMkLst>
            <pc:docMk/>
            <pc:sldMk cId="2268858473" sldId="276"/>
            <ac:spMk id="2" creationId="{5104D54E-FF34-4D7A-80DB-7CC7D90D6B22}"/>
          </ac:spMkLst>
        </pc:spChg>
        <pc:spChg chg="mod">
          <ac:chgData name="Nick Watts" userId="30dc4ded-117c-4e78-a2d8-1e2e509d0d48" providerId="ADAL" clId="{7F92CFB8-F805-4C6A-8E34-9F95579DDAA1}" dt="2020-06-01T20:47:56.855" v="13154" actId="20577"/>
          <ac:spMkLst>
            <pc:docMk/>
            <pc:sldMk cId="2268858473" sldId="276"/>
            <ac:spMk id="8" creationId="{E456102A-411B-47F8-8B1D-9F8A89D9E9AB}"/>
          </ac:spMkLst>
        </pc:spChg>
        <pc:spChg chg="del">
          <ac:chgData name="Nick Watts" userId="30dc4ded-117c-4e78-a2d8-1e2e509d0d48" providerId="ADAL" clId="{7F92CFB8-F805-4C6A-8E34-9F95579DDAA1}" dt="2020-06-01T20:32:17.515" v="11763" actId="478"/>
          <ac:spMkLst>
            <pc:docMk/>
            <pc:sldMk cId="2268858473" sldId="276"/>
            <ac:spMk id="9" creationId="{8585891C-A1B9-4D88-870C-A8EBC7EAEB66}"/>
          </ac:spMkLst>
        </pc:spChg>
      </pc:sldChg>
      <pc:sldChg chg="modSp add">
        <pc:chgData name="Nick Watts" userId="30dc4ded-117c-4e78-a2d8-1e2e509d0d48" providerId="ADAL" clId="{7F92CFB8-F805-4C6A-8E34-9F95579DDAA1}" dt="2020-06-01T21:25:28.146" v="16762" actId="1076"/>
        <pc:sldMkLst>
          <pc:docMk/>
          <pc:sldMk cId="2890355817" sldId="276"/>
        </pc:sldMkLst>
        <pc:spChg chg="mod">
          <ac:chgData name="Nick Watts" userId="30dc4ded-117c-4e78-a2d8-1e2e509d0d48" providerId="ADAL" clId="{7F92CFB8-F805-4C6A-8E34-9F95579DDAA1}" dt="2020-06-01T21:11:07.439" v="15531" actId="20577"/>
          <ac:spMkLst>
            <pc:docMk/>
            <pc:sldMk cId="2890355817" sldId="276"/>
            <ac:spMk id="2" creationId="{5104D54E-FF34-4D7A-80DB-7CC7D90D6B22}"/>
          </ac:spMkLst>
        </pc:spChg>
        <pc:spChg chg="mod">
          <ac:chgData name="Nick Watts" userId="30dc4ded-117c-4e78-a2d8-1e2e509d0d48" providerId="ADAL" clId="{7F92CFB8-F805-4C6A-8E34-9F95579DDAA1}" dt="2020-06-01T21:25:26.219" v="16761" actId="114"/>
          <ac:spMkLst>
            <pc:docMk/>
            <pc:sldMk cId="2890355817" sldId="276"/>
            <ac:spMk id="10" creationId="{7A568C18-62D5-4905-86FC-CC567327C67D}"/>
          </ac:spMkLst>
        </pc:spChg>
        <pc:spChg chg="mod">
          <ac:chgData name="Nick Watts" userId="30dc4ded-117c-4e78-a2d8-1e2e509d0d48" providerId="ADAL" clId="{7F92CFB8-F805-4C6A-8E34-9F95579DDAA1}" dt="2020-06-01T21:25:28.146" v="16762" actId="1076"/>
          <ac:spMkLst>
            <pc:docMk/>
            <pc:sldMk cId="2890355817" sldId="276"/>
            <ac:spMk id="11" creationId="{5ED2D7FC-C164-449C-A9E2-6A0100FA8A67}"/>
          </ac:spMkLst>
        </pc:spChg>
      </pc:sldChg>
      <pc:sldChg chg="addSp delSp modSp add">
        <pc:chgData name="Nick Watts" userId="30dc4ded-117c-4e78-a2d8-1e2e509d0d48" providerId="ADAL" clId="{7F92CFB8-F805-4C6A-8E34-9F95579DDAA1}" dt="2020-06-01T21:36:38.577" v="18437" actId="20577"/>
        <pc:sldMkLst>
          <pc:docMk/>
          <pc:sldMk cId="1215698257" sldId="277"/>
        </pc:sldMkLst>
        <pc:spChg chg="mod">
          <ac:chgData name="Nick Watts" userId="30dc4ded-117c-4e78-a2d8-1e2e509d0d48" providerId="ADAL" clId="{7F92CFB8-F805-4C6A-8E34-9F95579DDAA1}" dt="2020-06-01T21:32:37.847" v="17907" actId="20577"/>
          <ac:spMkLst>
            <pc:docMk/>
            <pc:sldMk cId="1215698257" sldId="277"/>
            <ac:spMk id="2" creationId="{5104D54E-FF34-4D7A-80DB-7CC7D90D6B22}"/>
          </ac:spMkLst>
        </pc:spChg>
        <pc:spChg chg="add mod">
          <ac:chgData name="Nick Watts" userId="30dc4ded-117c-4e78-a2d8-1e2e509d0d48" providerId="ADAL" clId="{7F92CFB8-F805-4C6A-8E34-9F95579DDAA1}" dt="2020-06-01T21:36:38.577" v="18437" actId="20577"/>
          <ac:spMkLst>
            <pc:docMk/>
            <pc:sldMk cId="1215698257" sldId="277"/>
            <ac:spMk id="9" creationId="{0AA89881-1C86-4705-A1BB-4767335837EA}"/>
          </ac:spMkLst>
        </pc:spChg>
        <pc:spChg chg="mod">
          <ac:chgData name="Nick Watts" userId="30dc4ded-117c-4e78-a2d8-1e2e509d0d48" providerId="ADAL" clId="{7F92CFB8-F805-4C6A-8E34-9F95579DDAA1}" dt="2020-06-01T21:35:41.302" v="18179" actId="255"/>
          <ac:spMkLst>
            <pc:docMk/>
            <pc:sldMk cId="1215698257" sldId="277"/>
            <ac:spMk id="10" creationId="{7A568C18-62D5-4905-86FC-CC567327C67D}"/>
          </ac:spMkLst>
        </pc:spChg>
        <pc:spChg chg="del">
          <ac:chgData name="Nick Watts" userId="30dc4ded-117c-4e78-a2d8-1e2e509d0d48" providerId="ADAL" clId="{7F92CFB8-F805-4C6A-8E34-9F95579DDAA1}" dt="2020-06-01T21:26:00.006" v="16795" actId="478"/>
          <ac:spMkLst>
            <pc:docMk/>
            <pc:sldMk cId="1215698257" sldId="277"/>
            <ac:spMk id="11" creationId="{5ED2D7FC-C164-449C-A9E2-6A0100FA8A67}"/>
          </ac:spMkLst>
        </pc:spChg>
      </pc:sldChg>
      <pc:sldChg chg="delSp modSp add">
        <pc:chgData name="Nick Watts" userId="30dc4ded-117c-4e78-a2d8-1e2e509d0d48" providerId="ADAL" clId="{7F92CFB8-F805-4C6A-8E34-9F95579DDAA1}" dt="2020-06-02T08:24:47.433" v="19386" actId="20577"/>
        <pc:sldMkLst>
          <pc:docMk/>
          <pc:sldMk cId="4207324956" sldId="278"/>
        </pc:sldMkLst>
        <pc:spChg chg="mod">
          <ac:chgData name="Nick Watts" userId="30dc4ded-117c-4e78-a2d8-1e2e509d0d48" providerId="ADAL" clId="{7F92CFB8-F805-4C6A-8E34-9F95579DDAA1}" dt="2020-06-02T08:19:23.692" v="18463" actId="20577"/>
          <ac:spMkLst>
            <pc:docMk/>
            <pc:sldMk cId="4207324956" sldId="278"/>
            <ac:spMk id="2" creationId="{5104D54E-FF34-4D7A-80DB-7CC7D90D6B22}"/>
          </ac:spMkLst>
        </pc:spChg>
        <pc:spChg chg="del">
          <ac:chgData name="Nick Watts" userId="30dc4ded-117c-4e78-a2d8-1e2e509d0d48" providerId="ADAL" clId="{7F92CFB8-F805-4C6A-8E34-9F95579DDAA1}" dt="2020-06-02T08:19:27.983" v="18464" actId="478"/>
          <ac:spMkLst>
            <pc:docMk/>
            <pc:sldMk cId="4207324956" sldId="278"/>
            <ac:spMk id="9" creationId="{0AA89881-1C86-4705-A1BB-4767335837EA}"/>
          </ac:spMkLst>
        </pc:spChg>
        <pc:spChg chg="mod">
          <ac:chgData name="Nick Watts" userId="30dc4ded-117c-4e78-a2d8-1e2e509d0d48" providerId="ADAL" clId="{7F92CFB8-F805-4C6A-8E34-9F95579DDAA1}" dt="2020-06-02T08:24:47.433" v="19386" actId="20577"/>
          <ac:spMkLst>
            <pc:docMk/>
            <pc:sldMk cId="4207324956" sldId="278"/>
            <ac:spMk id="10" creationId="{7A568C18-62D5-4905-86FC-CC567327C67D}"/>
          </ac:spMkLst>
        </pc:spChg>
      </pc:sldChg>
      <pc:sldChg chg="modSp add">
        <pc:chgData name="Nick Watts" userId="30dc4ded-117c-4e78-a2d8-1e2e509d0d48" providerId="ADAL" clId="{7F92CFB8-F805-4C6A-8E34-9F95579DDAA1}" dt="2020-06-02T08:30:04.983" v="20388" actId="20577"/>
        <pc:sldMkLst>
          <pc:docMk/>
          <pc:sldMk cId="3232840815" sldId="279"/>
        </pc:sldMkLst>
        <pc:spChg chg="mod">
          <ac:chgData name="Nick Watts" userId="30dc4ded-117c-4e78-a2d8-1e2e509d0d48" providerId="ADAL" clId="{7F92CFB8-F805-4C6A-8E34-9F95579DDAA1}" dt="2020-06-02T08:30:04.983" v="20388" actId="20577"/>
          <ac:spMkLst>
            <pc:docMk/>
            <pc:sldMk cId="3232840815" sldId="279"/>
            <ac:spMk id="10" creationId="{7A568C18-62D5-4905-86FC-CC567327C67D}"/>
          </ac:spMkLst>
        </pc:spChg>
      </pc:sldChg>
      <pc:sldChg chg="addSp delSp modSp add">
        <pc:chgData name="Nick Watts" userId="30dc4ded-117c-4e78-a2d8-1e2e509d0d48" providerId="ADAL" clId="{7F92CFB8-F805-4C6A-8E34-9F95579DDAA1}" dt="2020-06-02T08:28:50.684" v="20320" actId="20577"/>
        <pc:sldMkLst>
          <pc:docMk/>
          <pc:sldMk cId="2266620886" sldId="280"/>
        </pc:sldMkLst>
        <pc:spChg chg="del">
          <ac:chgData name="Nick Watts" userId="30dc4ded-117c-4e78-a2d8-1e2e509d0d48" providerId="ADAL" clId="{7F92CFB8-F805-4C6A-8E34-9F95579DDAA1}" dt="2020-06-02T08:28:28.994" v="20239" actId="478"/>
          <ac:spMkLst>
            <pc:docMk/>
            <pc:sldMk cId="2266620886" sldId="280"/>
            <ac:spMk id="2" creationId="{5104D54E-FF34-4D7A-80DB-7CC7D90D6B22}"/>
          </ac:spMkLst>
        </pc:spChg>
        <pc:spChg chg="add del mod">
          <ac:chgData name="Nick Watts" userId="30dc4ded-117c-4e78-a2d8-1e2e509d0d48" providerId="ADAL" clId="{7F92CFB8-F805-4C6A-8E34-9F95579DDAA1}" dt="2020-06-02T08:28:31.404" v="20240" actId="478"/>
          <ac:spMkLst>
            <pc:docMk/>
            <pc:sldMk cId="2266620886" sldId="280"/>
            <ac:spMk id="4" creationId="{62433612-F85E-402B-99CE-BCEF0DEAB808}"/>
          </ac:spMkLst>
        </pc:spChg>
        <pc:spChg chg="mod">
          <ac:chgData name="Nick Watts" userId="30dc4ded-117c-4e78-a2d8-1e2e509d0d48" providerId="ADAL" clId="{7F92CFB8-F805-4C6A-8E34-9F95579DDAA1}" dt="2020-06-02T08:28:50.684" v="20320" actId="20577"/>
          <ac:spMkLst>
            <pc:docMk/>
            <pc:sldMk cId="2266620886" sldId="280"/>
            <ac:spMk id="10" creationId="{7A568C18-62D5-4905-86FC-CC567327C67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C8833F-C74F-4D84-8FFB-3E9201AAD883}" type="datetimeFigureOut">
              <a:rPr lang="en-GB" smtClean="0"/>
              <a:t>01/06/2020</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17EEF7-1AE9-4C8C-AEF7-B077997A5A99}" type="slidenum">
              <a:rPr lang="en-GB" smtClean="0"/>
              <a:t>‹#›</a:t>
            </a:fld>
            <a:endParaRPr lang="en-GB" dirty="0"/>
          </a:p>
        </p:txBody>
      </p:sp>
    </p:spTree>
    <p:extLst>
      <p:ext uri="{BB962C8B-B14F-4D97-AF65-F5344CB8AC3E}">
        <p14:creationId xmlns:p14="http://schemas.microsoft.com/office/powerpoint/2010/main" val="3756603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1</a:t>
            </a:fld>
            <a:endParaRPr lang="en-GB" dirty="0"/>
          </a:p>
        </p:txBody>
      </p:sp>
    </p:spTree>
    <p:extLst>
      <p:ext uri="{BB962C8B-B14F-4D97-AF65-F5344CB8AC3E}">
        <p14:creationId xmlns:p14="http://schemas.microsoft.com/office/powerpoint/2010/main" val="3679754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2</a:t>
            </a:fld>
            <a:endParaRPr lang="en-GB" dirty="0"/>
          </a:p>
        </p:txBody>
      </p:sp>
    </p:spTree>
    <p:extLst>
      <p:ext uri="{BB962C8B-B14F-4D97-AF65-F5344CB8AC3E}">
        <p14:creationId xmlns:p14="http://schemas.microsoft.com/office/powerpoint/2010/main" val="1044471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3</a:t>
            </a:fld>
            <a:endParaRPr lang="en-GB" dirty="0"/>
          </a:p>
        </p:txBody>
      </p:sp>
    </p:spTree>
    <p:extLst>
      <p:ext uri="{BB962C8B-B14F-4D97-AF65-F5344CB8AC3E}">
        <p14:creationId xmlns:p14="http://schemas.microsoft.com/office/powerpoint/2010/main" val="4222478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4</a:t>
            </a:fld>
            <a:endParaRPr lang="en-GB" dirty="0"/>
          </a:p>
        </p:txBody>
      </p:sp>
    </p:spTree>
    <p:extLst>
      <p:ext uri="{BB962C8B-B14F-4D97-AF65-F5344CB8AC3E}">
        <p14:creationId xmlns:p14="http://schemas.microsoft.com/office/powerpoint/2010/main" val="4177775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5</a:t>
            </a:fld>
            <a:endParaRPr lang="en-GB"/>
          </a:p>
        </p:txBody>
      </p:sp>
    </p:spTree>
    <p:extLst>
      <p:ext uri="{BB962C8B-B14F-4D97-AF65-F5344CB8AC3E}">
        <p14:creationId xmlns:p14="http://schemas.microsoft.com/office/powerpoint/2010/main" val="3414752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6</a:t>
            </a:fld>
            <a:endParaRPr lang="en-GB"/>
          </a:p>
        </p:txBody>
      </p:sp>
    </p:spTree>
    <p:extLst>
      <p:ext uri="{BB962C8B-B14F-4D97-AF65-F5344CB8AC3E}">
        <p14:creationId xmlns:p14="http://schemas.microsoft.com/office/powerpoint/2010/main" val="3517369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7</a:t>
            </a:fld>
            <a:endParaRPr lang="en-GB"/>
          </a:p>
        </p:txBody>
      </p:sp>
    </p:spTree>
    <p:extLst>
      <p:ext uri="{BB962C8B-B14F-4D97-AF65-F5344CB8AC3E}">
        <p14:creationId xmlns:p14="http://schemas.microsoft.com/office/powerpoint/2010/main" val="2273667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8</a:t>
            </a:fld>
            <a:endParaRPr lang="en-GB" dirty="0"/>
          </a:p>
        </p:txBody>
      </p:sp>
    </p:spTree>
    <p:extLst>
      <p:ext uri="{BB962C8B-B14F-4D97-AF65-F5344CB8AC3E}">
        <p14:creationId xmlns:p14="http://schemas.microsoft.com/office/powerpoint/2010/main" val="3376949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9</a:t>
            </a:fld>
            <a:endParaRPr lang="en-GB" dirty="0"/>
          </a:p>
        </p:txBody>
      </p:sp>
    </p:spTree>
    <p:extLst>
      <p:ext uri="{BB962C8B-B14F-4D97-AF65-F5344CB8AC3E}">
        <p14:creationId xmlns:p14="http://schemas.microsoft.com/office/powerpoint/2010/main" val="2356459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10</a:t>
            </a:fld>
            <a:endParaRPr lang="en-GB" dirty="0"/>
          </a:p>
        </p:txBody>
      </p:sp>
    </p:spTree>
    <p:extLst>
      <p:ext uri="{BB962C8B-B14F-4D97-AF65-F5344CB8AC3E}">
        <p14:creationId xmlns:p14="http://schemas.microsoft.com/office/powerpoint/2010/main" val="1846990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11</a:t>
            </a:fld>
            <a:endParaRPr lang="en-GB" dirty="0"/>
          </a:p>
        </p:txBody>
      </p:sp>
    </p:spTree>
    <p:extLst>
      <p:ext uri="{BB962C8B-B14F-4D97-AF65-F5344CB8AC3E}">
        <p14:creationId xmlns:p14="http://schemas.microsoft.com/office/powerpoint/2010/main" val="924146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12</a:t>
            </a:fld>
            <a:endParaRPr lang="en-GB" dirty="0"/>
          </a:p>
        </p:txBody>
      </p:sp>
    </p:spTree>
    <p:extLst>
      <p:ext uri="{BB962C8B-B14F-4D97-AF65-F5344CB8AC3E}">
        <p14:creationId xmlns:p14="http://schemas.microsoft.com/office/powerpoint/2010/main" val="336013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13</a:t>
            </a:fld>
            <a:endParaRPr lang="en-GB" dirty="0"/>
          </a:p>
        </p:txBody>
      </p:sp>
    </p:spTree>
    <p:extLst>
      <p:ext uri="{BB962C8B-B14F-4D97-AF65-F5344CB8AC3E}">
        <p14:creationId xmlns:p14="http://schemas.microsoft.com/office/powerpoint/2010/main" val="19112064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14</a:t>
            </a:fld>
            <a:endParaRPr lang="en-GB" dirty="0"/>
          </a:p>
        </p:txBody>
      </p:sp>
    </p:spTree>
    <p:extLst>
      <p:ext uri="{BB962C8B-B14F-4D97-AF65-F5344CB8AC3E}">
        <p14:creationId xmlns:p14="http://schemas.microsoft.com/office/powerpoint/2010/main" val="13868846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17EEF7-1AE9-4C8C-AEF7-B077997A5A99}" type="slidenum">
              <a:rPr lang="en-GB" smtClean="0"/>
              <a:t>15</a:t>
            </a:fld>
            <a:endParaRPr lang="en-GB" dirty="0"/>
          </a:p>
        </p:txBody>
      </p:sp>
    </p:spTree>
    <p:extLst>
      <p:ext uri="{BB962C8B-B14F-4D97-AF65-F5344CB8AC3E}">
        <p14:creationId xmlns:p14="http://schemas.microsoft.com/office/powerpoint/2010/main" val="4100863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09C78B-005B-420E-9CAC-8441067B85E4}" type="datetimeFigureOut">
              <a:rPr lang="en-GB" smtClean="0"/>
              <a:t>01/06/2020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2164786-DD47-4D80-A48B-C50713422323}" type="slidenum">
              <a:rPr lang="en-GB" smtClean="0"/>
              <a:t>‹#›</a:t>
            </a:fld>
            <a:endParaRPr lang="en-GB" dirty="0"/>
          </a:p>
        </p:txBody>
      </p:sp>
    </p:spTree>
    <p:extLst>
      <p:ext uri="{BB962C8B-B14F-4D97-AF65-F5344CB8AC3E}">
        <p14:creationId xmlns:p14="http://schemas.microsoft.com/office/powerpoint/2010/main" val="3287981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09C78B-005B-420E-9CAC-8441067B85E4}" type="datetimeFigureOut">
              <a:rPr lang="en-GB" smtClean="0"/>
              <a:t>01/06/2020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2164786-DD47-4D80-A48B-C50713422323}" type="slidenum">
              <a:rPr lang="en-GB" smtClean="0"/>
              <a:t>‹#›</a:t>
            </a:fld>
            <a:endParaRPr lang="en-GB" dirty="0"/>
          </a:p>
        </p:txBody>
      </p:sp>
    </p:spTree>
    <p:extLst>
      <p:ext uri="{BB962C8B-B14F-4D97-AF65-F5344CB8AC3E}">
        <p14:creationId xmlns:p14="http://schemas.microsoft.com/office/powerpoint/2010/main" val="3043997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09C78B-005B-420E-9CAC-8441067B85E4}" type="datetimeFigureOut">
              <a:rPr lang="en-GB" smtClean="0"/>
              <a:t>01/06/2020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2164786-DD47-4D80-A48B-C50713422323}" type="slidenum">
              <a:rPr lang="en-GB" smtClean="0"/>
              <a:t>‹#›</a:t>
            </a:fld>
            <a:endParaRPr lang="en-GB" dirty="0"/>
          </a:p>
        </p:txBody>
      </p:sp>
    </p:spTree>
    <p:extLst>
      <p:ext uri="{BB962C8B-B14F-4D97-AF65-F5344CB8AC3E}">
        <p14:creationId xmlns:p14="http://schemas.microsoft.com/office/powerpoint/2010/main" val="1666739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9C78B-005B-420E-9CAC-8441067B85E4}" type="datetimeFigureOut">
              <a:rPr lang="en-GB" smtClean="0"/>
              <a:t>01/06/2020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2164786-DD47-4D80-A48B-C50713422323}" type="slidenum">
              <a:rPr lang="en-GB" smtClean="0"/>
              <a:t>‹#›</a:t>
            </a:fld>
            <a:endParaRPr lang="en-GB" dirty="0"/>
          </a:p>
        </p:txBody>
      </p:sp>
    </p:spTree>
    <p:extLst>
      <p:ext uri="{BB962C8B-B14F-4D97-AF65-F5344CB8AC3E}">
        <p14:creationId xmlns:p14="http://schemas.microsoft.com/office/powerpoint/2010/main" val="1096702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09C78B-005B-420E-9CAC-8441067B85E4}" type="datetimeFigureOut">
              <a:rPr lang="en-GB" smtClean="0"/>
              <a:t>01/06/2020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A2164786-DD47-4D80-A48B-C50713422323}" type="slidenum">
              <a:rPr lang="en-GB" smtClean="0"/>
              <a:t>‹#›</a:t>
            </a:fld>
            <a:endParaRPr lang="en-GB" dirty="0"/>
          </a:p>
        </p:txBody>
      </p:sp>
    </p:spTree>
    <p:extLst>
      <p:ext uri="{BB962C8B-B14F-4D97-AF65-F5344CB8AC3E}">
        <p14:creationId xmlns:p14="http://schemas.microsoft.com/office/powerpoint/2010/main" val="2488003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F09C78B-005B-420E-9CAC-8441067B85E4}" type="datetimeFigureOut">
              <a:rPr lang="en-GB" smtClean="0"/>
              <a:t>01/06/2020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A2164786-DD47-4D80-A48B-C50713422323}" type="slidenum">
              <a:rPr lang="en-GB" smtClean="0"/>
              <a:t>‹#›</a:t>
            </a:fld>
            <a:endParaRPr lang="en-GB" dirty="0"/>
          </a:p>
        </p:txBody>
      </p:sp>
    </p:spTree>
    <p:extLst>
      <p:ext uri="{BB962C8B-B14F-4D97-AF65-F5344CB8AC3E}">
        <p14:creationId xmlns:p14="http://schemas.microsoft.com/office/powerpoint/2010/main" val="1705479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09C78B-005B-420E-9CAC-8441067B85E4}" type="datetimeFigureOut">
              <a:rPr lang="en-GB" smtClean="0"/>
              <a:t>01/06/2020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A2164786-DD47-4D80-A48B-C50713422323}" type="slidenum">
              <a:rPr lang="en-GB" smtClean="0"/>
              <a:t>‹#›</a:t>
            </a:fld>
            <a:endParaRPr lang="en-GB" dirty="0"/>
          </a:p>
        </p:txBody>
      </p:sp>
    </p:spTree>
    <p:extLst>
      <p:ext uri="{BB962C8B-B14F-4D97-AF65-F5344CB8AC3E}">
        <p14:creationId xmlns:p14="http://schemas.microsoft.com/office/powerpoint/2010/main" val="2074208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F09C78B-005B-420E-9CAC-8441067B85E4}" type="datetimeFigureOut">
              <a:rPr lang="en-GB" smtClean="0"/>
              <a:t>01/06/2020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2164786-DD47-4D80-A48B-C50713422323}" type="slidenum">
              <a:rPr lang="en-GB" smtClean="0"/>
              <a:t>‹#›</a:t>
            </a:fld>
            <a:endParaRPr lang="en-GB" dirty="0"/>
          </a:p>
        </p:txBody>
      </p:sp>
    </p:spTree>
    <p:extLst>
      <p:ext uri="{BB962C8B-B14F-4D97-AF65-F5344CB8AC3E}">
        <p14:creationId xmlns:p14="http://schemas.microsoft.com/office/powerpoint/2010/main" val="3910484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F09C78B-005B-420E-9CAC-8441067B85E4}" type="datetimeFigureOut">
              <a:rPr lang="en-GB" smtClean="0"/>
              <a:t>01/06/2020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2164786-DD47-4D80-A48B-C50713422323}" type="slidenum">
              <a:rPr lang="en-GB" smtClean="0"/>
              <a:t>‹#›</a:t>
            </a:fld>
            <a:endParaRPr lang="en-GB" dirty="0"/>
          </a:p>
        </p:txBody>
      </p:sp>
    </p:spTree>
    <p:extLst>
      <p:ext uri="{BB962C8B-B14F-4D97-AF65-F5344CB8AC3E}">
        <p14:creationId xmlns:p14="http://schemas.microsoft.com/office/powerpoint/2010/main" val="1044817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09C78B-005B-420E-9CAC-8441067B85E4}" type="datetimeFigureOut">
              <a:rPr lang="en-GB" smtClean="0"/>
              <a:t>01/06/2020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2164786-DD47-4D80-A48B-C50713422323}" type="slidenum">
              <a:rPr lang="en-GB" smtClean="0"/>
              <a:t>‹#›</a:t>
            </a:fld>
            <a:endParaRPr lang="en-GB" dirty="0"/>
          </a:p>
        </p:txBody>
      </p:sp>
    </p:spTree>
    <p:extLst>
      <p:ext uri="{BB962C8B-B14F-4D97-AF65-F5344CB8AC3E}">
        <p14:creationId xmlns:p14="http://schemas.microsoft.com/office/powerpoint/2010/main" val="2982848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09C78B-005B-420E-9CAC-8441067B85E4}" type="datetimeFigureOut">
              <a:rPr lang="en-GB" smtClean="0"/>
              <a:t>01/06/2020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2164786-DD47-4D80-A48B-C50713422323}" type="slidenum">
              <a:rPr lang="en-GB" smtClean="0"/>
              <a:t>‹#›</a:t>
            </a:fld>
            <a:endParaRPr lang="en-GB" dirty="0"/>
          </a:p>
        </p:txBody>
      </p:sp>
    </p:spTree>
    <p:extLst>
      <p:ext uri="{BB962C8B-B14F-4D97-AF65-F5344CB8AC3E}">
        <p14:creationId xmlns:p14="http://schemas.microsoft.com/office/powerpoint/2010/main" val="1592640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09C78B-005B-420E-9CAC-8441067B85E4}" type="datetimeFigureOut">
              <a:rPr lang="en-GB" smtClean="0"/>
              <a:t>01/06/2020</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164786-DD47-4D80-A48B-C50713422323}" type="slidenum">
              <a:rPr lang="en-GB" smtClean="0"/>
              <a:t>‹#›</a:t>
            </a:fld>
            <a:endParaRPr lang="en-GB" dirty="0"/>
          </a:p>
        </p:txBody>
      </p:sp>
    </p:spTree>
    <p:extLst>
      <p:ext uri="{BB962C8B-B14F-4D97-AF65-F5344CB8AC3E}">
        <p14:creationId xmlns:p14="http://schemas.microsoft.com/office/powerpoint/2010/main" val="41118989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nhsconfed.org/resources/2020/04/the-impact-of-covid19-on-bme-communities-and-staf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childrenssociety.org.uk/sites/default/files/a-lifeline-for-all-report.pdf" TargetMode="External"/><Relationship Id="rId5" Type="http://schemas.openxmlformats.org/officeDocument/2006/relationships/hyperlink" Target="https://www.project17.org.uk/media/70571/Not-seen-not-heard-1-.pdf" TargetMode="External"/><Relationship Id="rId4" Type="http://schemas.openxmlformats.org/officeDocument/2006/relationships/hyperlink" Target="https://www.globaljustice.org.uk/sites/default/files/files/resources/hostile_environment_briefing_feb_2018_web.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journals.sagepub.com/doi/10.1177/0020872820924454" TargetMode="External"/><Relationship Id="rId4" Type="http://schemas.openxmlformats.org/officeDocument/2006/relationships/hyperlink" Target="http://guidance.nrpfnetwork.org.uk/reader/practice-guidance-families/pre-assessment-screeni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jcwi.org.uk/our-joint-letter-to-the-prime-minister-its-time-to-scrap-nrpf" TargetMode="External"/><Relationship Id="rId4" Type="http://schemas.openxmlformats.org/officeDocument/2006/relationships/hyperlink" Target="https://www.gov.uk/coronaviru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www.gov.uk/government/publications/covid-19-free-school-meals-guidance/guidance-for-the-temporary-extension-of-free-school-meals-eligibility-to-nrpf-groups" TargetMode="External"/><Relationship Id="rId4" Type="http://schemas.openxmlformats.org/officeDocument/2006/relationships/hyperlink" Target="https://www.unity-project.org.uk/suspend-nrp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assets.publishing.service.gov.uk/government/uploads/system/uploads/attachment_data/file/888768/family-life-_as-a-partner-or-parent_-private-life-and-exceptional-circumstances-v7.0ext.pdf" TargetMode="External"/><Relationship Id="rId4" Type="http://schemas.openxmlformats.org/officeDocument/2006/relationships/hyperlink" Target="https://www.bailii.org/ew/cases/EWHC/Admin/2020/1299.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www.theguardian.com/uk-news/2018/aug/27/hostile-environment-anatomy-of-a-policy-disaster" TargetMode="External"/><Relationship Id="rId4" Type="http://schemas.openxmlformats.org/officeDocument/2006/relationships/hyperlink" Target="https://www.london.gov.uk/sites/default/files/final_londons_children_and_young_people_who_are_not_british_citizens.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mailto:nick.watts@togethermigrantchildren.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ign on the side of a van&#10;&#10;Description automatically generated">
            <a:extLst>
              <a:ext uri="{FF2B5EF4-FFF2-40B4-BE49-F238E27FC236}">
                <a16:creationId xmlns:a16="http://schemas.microsoft.com/office/drawing/2014/main" id="{6530B4CE-D429-446F-83EB-5A9B61DD44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89" y="0"/>
            <a:ext cx="12265577" cy="6858000"/>
          </a:xfrm>
          <a:prstGeom prst="rect">
            <a:avLst/>
          </a:prstGeom>
        </p:spPr>
      </p:pic>
    </p:spTree>
    <p:extLst>
      <p:ext uri="{BB962C8B-B14F-4D97-AF65-F5344CB8AC3E}">
        <p14:creationId xmlns:p14="http://schemas.microsoft.com/office/powerpoint/2010/main" val="2468933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434343" y="1244366"/>
            <a:ext cx="11323314" cy="4293483"/>
          </a:xfrm>
          <a:prstGeom prst="rect">
            <a:avLst/>
          </a:prstGeom>
        </p:spPr>
        <p:txBody>
          <a:bodyPr wrap="square">
            <a:spAutoFit/>
          </a:bodyPr>
          <a:lstStyle/>
          <a:p>
            <a:r>
              <a:rPr lang="en-GB" sz="2100" dirty="0">
                <a:latin typeface="Arial" panose="020B0604020202020204" pitchFamily="34" charset="0"/>
                <a:ea typeface="Calibri" panose="020F0502020204030204" pitchFamily="34" charset="0"/>
                <a:cs typeface="Arial" panose="020B0604020202020204" pitchFamily="34" charset="0"/>
              </a:rPr>
              <a:t>Early research</a:t>
            </a:r>
            <a:r>
              <a:rPr lang="en-GB" sz="1400" dirty="0">
                <a:latin typeface="Arial" panose="020B0604020202020204" pitchFamily="34" charset="0"/>
                <a:ea typeface="Calibri" panose="020F0502020204030204" pitchFamily="34" charset="0"/>
                <a:cs typeface="Arial" panose="020B0604020202020204" pitchFamily="34" charset="0"/>
              </a:rPr>
              <a:t>(1) </a:t>
            </a:r>
            <a:r>
              <a:rPr lang="en-GB" sz="2100" dirty="0">
                <a:latin typeface="Arial" panose="020B0604020202020204" pitchFamily="34" charset="0"/>
                <a:ea typeface="Calibri" panose="020F0502020204030204" pitchFamily="34" charset="0"/>
                <a:cs typeface="Arial" panose="020B0604020202020204" pitchFamily="34" charset="0"/>
              </a:rPr>
              <a:t>is beginning to identify increased harms from COVID-19 in BME communities. The research has put forward theories including (though not exclusively) socioeconomic circumstances as a potential contributing factor.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 COVID-19 crisis has placed additional demands on third sector services, as well as undoubtedly placing significant strain on local authorities and other public bodies. In addition, working practices have been forced to change across the board, which adds a layer of complexity to delivering services.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 third sector has responded to the pandemic with a raft of challenge, campaigning and strategic litigation, which needs looking at both in terms of a response now and future reflections on the hostile environment.</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7BE0E149-AAEC-4E2D-8164-F1A2D974DACF}"/>
              </a:ext>
            </a:extLst>
          </p:cNvPr>
          <p:cNvSpPr/>
          <p:nvPr/>
        </p:nvSpPr>
        <p:spPr>
          <a:xfrm>
            <a:off x="98577" y="6263626"/>
            <a:ext cx="11038151" cy="461665"/>
          </a:xfrm>
          <a:prstGeom prst="rect">
            <a:avLst/>
          </a:prstGeom>
        </p:spPr>
        <p:txBody>
          <a:bodyPr wrap="square">
            <a:spAutoFit/>
          </a:bodyPr>
          <a:lstStyle/>
          <a:p>
            <a:pPr marL="342900" indent="-342900">
              <a:spcAft>
                <a:spcPts val="0"/>
              </a:spcAft>
              <a:buFont typeface="+mj-lt"/>
              <a:buAutoNum type="arabicParenR"/>
            </a:pPr>
            <a:r>
              <a:rPr lang="en-US" sz="1200" i="1" dirty="0"/>
              <a:t>NHS Confederation (2020); The impact of COVID-19 on BME communities and health and care staff; available at </a:t>
            </a:r>
            <a:r>
              <a:rPr lang="en-US" sz="1200" i="1" dirty="0">
                <a:hlinkClick r:id="rId4"/>
              </a:rPr>
              <a:t>https://www.nhsconfed.org/resources/2020/04/the-impact-of-covid19-on-bme-communities-and-staff</a:t>
            </a:r>
            <a:r>
              <a:rPr lang="en-US" sz="1200" i="1" dirty="0"/>
              <a:t> </a:t>
            </a:r>
          </a:p>
        </p:txBody>
      </p:sp>
      <p:sp>
        <p:nvSpPr>
          <p:cNvPr id="11" name="Title 1">
            <a:extLst>
              <a:ext uri="{FF2B5EF4-FFF2-40B4-BE49-F238E27FC236}">
                <a16:creationId xmlns:a16="http://schemas.microsoft.com/office/drawing/2014/main" id="{7631E67D-3CD8-4F1A-8315-6D59095E45AC}"/>
              </a:ext>
            </a:extLst>
          </p:cNvPr>
          <p:cNvSpPr>
            <a:spLocks noGrp="1"/>
          </p:cNvSpPr>
          <p:nvPr>
            <p:ph type="title"/>
          </p:nvPr>
        </p:nvSpPr>
        <p:spPr>
          <a:xfrm>
            <a:off x="838200" y="365126"/>
            <a:ext cx="10515600" cy="685462"/>
          </a:xfrm>
        </p:spPr>
        <p:txBody>
          <a:bodyPr>
            <a:normAutofit/>
          </a:bodyPr>
          <a:lstStyle/>
          <a:p>
            <a:pPr algn="ctr"/>
            <a:r>
              <a:rPr lang="en-GB" sz="3500" dirty="0">
                <a:latin typeface="Arial" panose="020B0604020202020204" pitchFamily="34" charset="0"/>
                <a:cs typeface="Arial" panose="020B0604020202020204" pitchFamily="34" charset="0"/>
              </a:rPr>
              <a:t>A brief introduction – Why are we here</a:t>
            </a:r>
            <a:endParaRPr lang="en-GB" sz="3500" dirty="0"/>
          </a:p>
        </p:txBody>
      </p:sp>
    </p:spTree>
    <p:extLst>
      <p:ext uri="{BB962C8B-B14F-4D97-AF65-F5344CB8AC3E}">
        <p14:creationId xmlns:p14="http://schemas.microsoft.com/office/powerpoint/2010/main" val="1222485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D54E-FF34-4D7A-80DB-7CC7D90D6B22}"/>
              </a:ext>
            </a:extLst>
          </p:cNvPr>
          <p:cNvSpPr>
            <a:spLocks noGrp="1"/>
          </p:cNvSpPr>
          <p:nvPr>
            <p:ph type="title"/>
          </p:nvPr>
        </p:nvSpPr>
        <p:spPr>
          <a:xfrm>
            <a:off x="838200" y="365126"/>
            <a:ext cx="10515600" cy="685462"/>
          </a:xfrm>
        </p:spPr>
        <p:txBody>
          <a:bodyPr>
            <a:normAutofit/>
          </a:bodyPr>
          <a:lstStyle/>
          <a:p>
            <a:pPr algn="ctr"/>
            <a:r>
              <a:rPr lang="en-GB" sz="3500" dirty="0">
                <a:latin typeface="Arial" panose="020B0604020202020204" pitchFamily="34" charset="0"/>
                <a:cs typeface="Arial" panose="020B0604020202020204" pitchFamily="34" charset="0"/>
              </a:rPr>
              <a:t>A brief introduction – Existing harms</a:t>
            </a:r>
            <a:endParaRPr lang="en-GB" sz="3500" dirty="0"/>
          </a:p>
        </p:txBody>
      </p:sp>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434343" y="1170561"/>
            <a:ext cx="11323314" cy="4293483"/>
          </a:xfrm>
          <a:prstGeom prst="rect">
            <a:avLst/>
          </a:prstGeom>
        </p:spPr>
        <p:txBody>
          <a:bodyPr wrap="square">
            <a:spAutoFit/>
          </a:bodyPr>
          <a:lstStyle/>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In ‘normal’ times, there is already a great deal of harm experienced by children and families subject to immigration controls.</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 hostile immigration environment is well documented</a:t>
            </a:r>
            <a:r>
              <a:rPr lang="en-GB" sz="1400" dirty="0">
                <a:latin typeface="Arial" panose="020B0604020202020204" pitchFamily="34" charset="0"/>
                <a:ea typeface="Calibri" panose="020F0502020204030204" pitchFamily="34" charset="0"/>
                <a:cs typeface="Arial" panose="020B0604020202020204" pitchFamily="34" charset="0"/>
              </a:rPr>
              <a:t>(2)</a:t>
            </a:r>
            <a:r>
              <a:rPr lang="en-GB" sz="2100" dirty="0">
                <a:latin typeface="Arial" panose="020B0604020202020204" pitchFamily="34" charset="0"/>
                <a:ea typeface="Calibri" panose="020F0502020204030204" pitchFamily="34" charset="0"/>
                <a:cs typeface="Arial" panose="020B0604020202020204" pitchFamily="34" charset="0"/>
              </a:rPr>
              <a:t> as contributing to existing harms of migrant families. Denial of access to existing welfare provision and gatekeeping in statutory social work services</a:t>
            </a:r>
            <a:r>
              <a:rPr lang="en-GB" sz="1400" dirty="0">
                <a:latin typeface="Arial" panose="020B0604020202020204" pitchFamily="34" charset="0"/>
                <a:ea typeface="Calibri" panose="020F0502020204030204" pitchFamily="34" charset="0"/>
                <a:cs typeface="Arial" panose="020B0604020202020204" pitchFamily="34" charset="0"/>
              </a:rPr>
              <a:t> </a:t>
            </a:r>
            <a:r>
              <a:rPr lang="en-GB" sz="2100" dirty="0">
                <a:latin typeface="Arial" panose="020B0604020202020204" pitchFamily="34" charset="0"/>
                <a:ea typeface="Calibri" panose="020F0502020204030204" pitchFamily="34" charset="0"/>
                <a:cs typeface="Arial" panose="020B0604020202020204" pitchFamily="34" charset="0"/>
              </a:rPr>
              <a:t>lead to children and young people being deprived of a basic safety net</a:t>
            </a:r>
            <a:r>
              <a:rPr lang="en-GB" sz="1400" dirty="0">
                <a:latin typeface="Arial" panose="020B0604020202020204" pitchFamily="34" charset="0"/>
                <a:ea typeface="Calibri" panose="020F0502020204030204" pitchFamily="34" charset="0"/>
                <a:cs typeface="Arial" panose="020B0604020202020204" pitchFamily="34" charset="0"/>
              </a:rPr>
              <a:t>(3)</a:t>
            </a:r>
            <a:r>
              <a:rPr lang="en-GB" sz="2100" dirty="0">
                <a:latin typeface="Arial" panose="020B0604020202020204" pitchFamily="34" charset="0"/>
                <a:ea typeface="Calibri" panose="020F0502020204030204" pitchFamily="34" charset="0"/>
                <a:cs typeface="Arial" panose="020B0604020202020204" pitchFamily="34" charset="0"/>
              </a:rPr>
              <a:t>, or provides one that meets only the very basic of needs</a:t>
            </a:r>
            <a:r>
              <a:rPr lang="en-GB" sz="1400" dirty="0">
                <a:latin typeface="Arial" panose="020B0604020202020204" pitchFamily="34" charset="0"/>
                <a:ea typeface="Calibri" panose="020F0502020204030204" pitchFamily="34" charset="0"/>
                <a:cs typeface="Arial" panose="020B0604020202020204" pitchFamily="34" charset="0"/>
              </a:rPr>
              <a:t>(4)</a:t>
            </a:r>
            <a:r>
              <a:rPr lang="en-GB" sz="2100" dirty="0">
                <a:latin typeface="Arial" panose="020B0604020202020204" pitchFamily="34" charset="0"/>
                <a:ea typeface="Calibri" panose="020F0502020204030204" pitchFamily="34" charset="0"/>
                <a:cs typeface="Arial" panose="020B0604020202020204" pitchFamily="34" charset="0"/>
              </a:rPr>
              <a:t>.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This climate can be seen through the lens of </a:t>
            </a:r>
            <a:r>
              <a:rPr lang="en-GB" sz="2100" b="1" dirty="0">
                <a:latin typeface="Arial" panose="020B0604020202020204" pitchFamily="34" charset="0"/>
                <a:ea typeface="Calibri" panose="020F0502020204030204" pitchFamily="34" charset="0"/>
                <a:cs typeface="Arial" panose="020B0604020202020204" pitchFamily="34" charset="0"/>
              </a:rPr>
              <a:t>‘statutory neglect’</a:t>
            </a:r>
            <a:r>
              <a:rPr lang="en-GB" sz="1400" dirty="0">
                <a:latin typeface="Arial" panose="020B0604020202020204" pitchFamily="34" charset="0"/>
                <a:ea typeface="Calibri" panose="020F0502020204030204" pitchFamily="34" charset="0"/>
                <a:cs typeface="Arial" panose="020B0604020202020204" pitchFamily="34" charset="0"/>
              </a:rPr>
              <a:t>(5)</a:t>
            </a:r>
            <a:r>
              <a:rPr lang="en-GB" sz="2100" dirty="0">
                <a:latin typeface="Arial" panose="020B0604020202020204" pitchFamily="34" charset="0"/>
                <a:ea typeface="Calibri" panose="020F0502020204030204" pitchFamily="34" charset="0"/>
                <a:cs typeface="Arial" panose="020B0604020202020204" pitchFamily="34" charset="0"/>
              </a:rPr>
              <a:t>, that impacts on the provision of support to vulnerable children and young people. The policies and subsequent practice response exacerbates social exclusion and arguably widens inequalities, as well as creating a secondary hostile environment in children’s safeguarding and wider welfare provision. </a:t>
            </a:r>
            <a:endParaRPr lang="en-GB" sz="1400" dirty="0">
              <a:latin typeface="Arial" panose="020B0604020202020204" pitchFamily="34" charset="0"/>
              <a:ea typeface="Calibri" panose="020F050202020403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7683C84F-73FA-4478-9F0F-3EE501991243}"/>
              </a:ext>
            </a:extLst>
          </p:cNvPr>
          <p:cNvSpPr/>
          <p:nvPr/>
        </p:nvSpPr>
        <p:spPr>
          <a:xfrm>
            <a:off x="232581" y="5687439"/>
            <a:ext cx="10587818" cy="1785104"/>
          </a:xfrm>
          <a:prstGeom prst="rect">
            <a:avLst/>
          </a:prstGeom>
        </p:spPr>
        <p:txBody>
          <a:bodyPr wrap="square">
            <a:spAutoFit/>
          </a:bodyPr>
          <a:lstStyle/>
          <a:p>
            <a:pPr marL="228600" indent="-228600">
              <a:spcAft>
                <a:spcPts val="0"/>
              </a:spcAft>
              <a:buFont typeface="+mj-lt"/>
              <a:buAutoNum type="arabicParenR" startAt="2"/>
            </a:pPr>
            <a:r>
              <a:rPr lang="en-US" sz="1100" i="1" dirty="0"/>
              <a:t>Global Justice Now (2018); The Hostile Environment for Immigrants; available at </a:t>
            </a:r>
            <a:r>
              <a:rPr lang="en-GB" sz="1100" dirty="0">
                <a:hlinkClick r:id="rId4"/>
              </a:rPr>
              <a:t>https://www.globaljustice.org.uk/sites/default/files/files/resources/hostile_environment_briefing_feb_2018_web.pdf</a:t>
            </a:r>
            <a:endParaRPr lang="en-US" sz="1100" i="1" dirty="0"/>
          </a:p>
          <a:p>
            <a:pPr marL="228600" indent="-228600">
              <a:spcAft>
                <a:spcPts val="0"/>
              </a:spcAft>
              <a:buFont typeface="+mj-lt"/>
              <a:buAutoNum type="arabicParenR" startAt="2"/>
            </a:pPr>
            <a:r>
              <a:rPr lang="en-US" sz="1100" i="1" dirty="0"/>
              <a:t>Project 17 (2019); Not Seen, Not Heard, children’s experiences of the hostile environment; available at </a:t>
            </a:r>
            <a:r>
              <a:rPr lang="en-GB" sz="1100" dirty="0">
                <a:hlinkClick r:id="rId5"/>
              </a:rPr>
              <a:t>https://www.project17.org.uk/media/70571/Not-seen-not-heard-1-.pdf</a:t>
            </a:r>
            <a:endParaRPr lang="en-GB" sz="1100" dirty="0"/>
          </a:p>
          <a:p>
            <a:pPr marL="228600" indent="-228600">
              <a:spcAft>
                <a:spcPts val="0"/>
              </a:spcAft>
              <a:buFont typeface="+mj-lt"/>
              <a:buAutoNum type="arabicParenR" startAt="2"/>
            </a:pPr>
            <a:r>
              <a:rPr lang="en-GB" sz="1100" dirty="0"/>
              <a:t>Children’s Society (2020); A lifeline for all: Children and Families with No Recourse to Public Funds; Available at </a:t>
            </a:r>
            <a:r>
              <a:rPr lang="en-GB" sz="1100" dirty="0">
                <a:hlinkClick r:id="rId6"/>
              </a:rPr>
              <a:t>https://www.childrenssociety.org.uk/sites/default/files/a-lifeline-for-all-report.pdf</a:t>
            </a:r>
            <a:endParaRPr lang="en-GB" sz="1100" dirty="0"/>
          </a:p>
          <a:p>
            <a:pPr marL="228600" indent="-228600">
              <a:buFontTx/>
              <a:buAutoNum type="arabicParenR" startAt="2"/>
            </a:pPr>
            <a:r>
              <a:rPr lang="en-GB" sz="1100" i="1" dirty="0"/>
              <a:t>Jolly, A (2018); No Recourse to Social Work? Statutory Neglect, Social Exclusion and Undocumented Migrant Families in the UK; Social Inclusion (6)(3). </a:t>
            </a:r>
          </a:p>
          <a:p>
            <a:pPr marL="228600" indent="-228600">
              <a:spcAft>
                <a:spcPts val="0"/>
              </a:spcAft>
              <a:buAutoNum type="arabicParenR" startAt="2"/>
            </a:pPr>
            <a:endParaRPr lang="en-US" sz="1100" i="1" dirty="0"/>
          </a:p>
          <a:p>
            <a:pPr marL="228600" indent="-228600">
              <a:spcAft>
                <a:spcPts val="0"/>
              </a:spcAft>
              <a:buAutoNum type="arabicParenR" startAt="2"/>
            </a:pPr>
            <a:endParaRPr lang="en-US" sz="1100" i="1" dirty="0"/>
          </a:p>
          <a:p>
            <a:pPr marL="228600" indent="-228600">
              <a:spcAft>
                <a:spcPts val="0"/>
              </a:spcAft>
              <a:buAutoNum type="arabicParenR" startAt="2"/>
            </a:pPr>
            <a:endParaRPr lang="en-US" sz="1100" i="1" dirty="0"/>
          </a:p>
          <a:p>
            <a:pPr marL="228600" indent="-228600">
              <a:spcAft>
                <a:spcPts val="0"/>
              </a:spcAft>
              <a:buAutoNum type="arabicParenR" startAt="2"/>
            </a:pPr>
            <a:endParaRPr lang="en-US" sz="1100" i="1" dirty="0"/>
          </a:p>
        </p:txBody>
      </p:sp>
    </p:spTree>
    <p:extLst>
      <p:ext uri="{BB962C8B-B14F-4D97-AF65-F5344CB8AC3E}">
        <p14:creationId xmlns:p14="http://schemas.microsoft.com/office/powerpoint/2010/main" val="344246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D54E-FF34-4D7A-80DB-7CC7D90D6B22}"/>
              </a:ext>
            </a:extLst>
          </p:cNvPr>
          <p:cNvSpPr>
            <a:spLocks noGrp="1"/>
          </p:cNvSpPr>
          <p:nvPr>
            <p:ph type="title"/>
          </p:nvPr>
        </p:nvSpPr>
        <p:spPr>
          <a:xfrm>
            <a:off x="838200" y="365126"/>
            <a:ext cx="10515600" cy="685462"/>
          </a:xfrm>
        </p:spPr>
        <p:txBody>
          <a:bodyPr>
            <a:normAutofit/>
          </a:bodyPr>
          <a:lstStyle/>
          <a:p>
            <a:pPr algn="ctr"/>
            <a:r>
              <a:rPr lang="en-GB" sz="3500" dirty="0">
                <a:latin typeface="Arial" panose="020B0604020202020204" pitchFamily="34" charset="0"/>
                <a:cs typeface="Arial" panose="020B0604020202020204" pitchFamily="34" charset="0"/>
              </a:rPr>
              <a:t>A brief introduction – A changing context</a:t>
            </a:r>
            <a:endParaRPr lang="en-GB" sz="3500" dirty="0"/>
          </a:p>
        </p:txBody>
      </p:sp>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434343" y="1054822"/>
            <a:ext cx="11323314" cy="4939814"/>
          </a:xfrm>
          <a:prstGeom prst="rect">
            <a:avLst/>
          </a:prstGeom>
        </p:spPr>
        <p:txBody>
          <a:bodyPr wrap="square">
            <a:spAutoFit/>
          </a:bodyPr>
          <a:lstStyle/>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Throughout the COVID-19 crisis, a series of changes, both legal and policy have been brought in which impact migrant communities, such as; </a:t>
            </a:r>
          </a:p>
          <a:p>
            <a:pPr marL="342900" indent="-342900">
              <a:spcAft>
                <a:spcPts val="0"/>
              </a:spcAft>
              <a:buFont typeface="Arial" panose="020B0604020202020204" pitchFamily="34" charset="0"/>
              <a:buChar char="•"/>
            </a:pPr>
            <a:r>
              <a:rPr lang="en-GB" sz="2100" dirty="0">
                <a:latin typeface="Arial" panose="020B0604020202020204" pitchFamily="34" charset="0"/>
                <a:ea typeface="Calibri" panose="020F0502020204030204" pitchFamily="34" charset="0"/>
                <a:cs typeface="Arial" panose="020B0604020202020204" pitchFamily="34" charset="0"/>
              </a:rPr>
              <a:t>Suspension of reporting for those on immigration bail. </a:t>
            </a:r>
          </a:p>
          <a:p>
            <a:pPr marL="342900" indent="-342900">
              <a:spcAft>
                <a:spcPts val="0"/>
              </a:spcAft>
              <a:buFont typeface="Arial" panose="020B0604020202020204" pitchFamily="34" charset="0"/>
              <a:buChar char="•"/>
            </a:pPr>
            <a:r>
              <a:rPr lang="en-GB" sz="2100" dirty="0">
                <a:latin typeface="Arial" panose="020B0604020202020204" pitchFamily="34" charset="0"/>
                <a:ea typeface="Calibri" panose="020F0502020204030204" pitchFamily="34" charset="0"/>
                <a:cs typeface="Arial" panose="020B0604020202020204" pitchFamily="34" charset="0"/>
              </a:rPr>
              <a:t>Delays in screening interviews for asylum seekers.</a:t>
            </a:r>
          </a:p>
          <a:p>
            <a:pPr marL="342900" indent="-342900">
              <a:spcAft>
                <a:spcPts val="0"/>
              </a:spcAft>
              <a:buFont typeface="Arial" panose="020B0604020202020204" pitchFamily="34" charset="0"/>
              <a:buChar char="•"/>
            </a:pPr>
            <a:r>
              <a:rPr lang="en-GB" sz="2100" dirty="0">
                <a:latin typeface="Arial" panose="020B0604020202020204" pitchFamily="34" charset="0"/>
                <a:ea typeface="Calibri" panose="020F0502020204030204" pitchFamily="34" charset="0"/>
                <a:cs typeface="Arial" panose="020B0604020202020204" pitchFamily="34" charset="0"/>
              </a:rPr>
              <a:t>Suspension of assisted voluntary return. </a:t>
            </a:r>
          </a:p>
          <a:p>
            <a:pPr marL="342900" indent="-342900">
              <a:spcAft>
                <a:spcPts val="0"/>
              </a:spcAft>
              <a:buFont typeface="Arial" panose="020B0604020202020204" pitchFamily="34" charset="0"/>
              <a:buChar char="•"/>
            </a:pPr>
            <a:r>
              <a:rPr lang="en-GB" sz="2100" dirty="0">
                <a:latin typeface="Arial" panose="020B0604020202020204" pitchFamily="34" charset="0"/>
                <a:ea typeface="Calibri" panose="020F0502020204030204" pitchFamily="34" charset="0"/>
                <a:cs typeface="Arial" panose="020B0604020202020204" pitchFamily="34" charset="0"/>
              </a:rPr>
              <a:t>Changes to homelessness provision. </a:t>
            </a:r>
          </a:p>
          <a:p>
            <a:pPr marL="342900" indent="-342900">
              <a:spcAft>
                <a:spcPts val="0"/>
              </a:spcAft>
              <a:buFont typeface="Arial" panose="020B0604020202020204" pitchFamily="34" charset="0"/>
              <a:buChar char="•"/>
            </a:pPr>
            <a:r>
              <a:rPr lang="en-GB" sz="2100" dirty="0">
                <a:latin typeface="Arial" panose="020B0604020202020204" pitchFamily="34" charset="0"/>
                <a:ea typeface="Calibri" panose="020F0502020204030204" pitchFamily="34" charset="0"/>
                <a:cs typeface="Arial" panose="020B0604020202020204" pitchFamily="34" charset="0"/>
              </a:rPr>
              <a:t>Temporary extension of free school meals eligibility criteria.</a:t>
            </a:r>
          </a:p>
          <a:p>
            <a:pPr marL="342900" indent="-342900">
              <a:spcAft>
                <a:spcPts val="0"/>
              </a:spcAft>
              <a:buFont typeface="Arial" panose="020B0604020202020204" pitchFamily="34" charset="0"/>
              <a:buChar char="•"/>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For migrant families with NRPF, the traditional support route of Section 17 remains the dominant mode of support in destitution. With it’s usual exclusion caveats, it is interesting to think about COVID-19 in the context of the human rights assessment.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From a policy perspective, it has been a mixed bag of successes and challenges. There has also been the creation of many dilemmas, in the context of messaging to the public during this crisis and how it matches the support actually being offered and provided.</a:t>
            </a:r>
          </a:p>
        </p:txBody>
      </p:sp>
    </p:spTree>
    <p:extLst>
      <p:ext uri="{BB962C8B-B14F-4D97-AF65-F5344CB8AC3E}">
        <p14:creationId xmlns:p14="http://schemas.microsoft.com/office/powerpoint/2010/main" val="2208552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D54E-FF34-4D7A-80DB-7CC7D90D6B22}"/>
              </a:ext>
            </a:extLst>
          </p:cNvPr>
          <p:cNvSpPr>
            <a:spLocks noGrp="1"/>
          </p:cNvSpPr>
          <p:nvPr>
            <p:ph type="title"/>
          </p:nvPr>
        </p:nvSpPr>
        <p:spPr>
          <a:xfrm>
            <a:off x="838200" y="365126"/>
            <a:ext cx="10515600" cy="685462"/>
          </a:xfrm>
        </p:spPr>
        <p:txBody>
          <a:bodyPr>
            <a:normAutofit/>
          </a:bodyPr>
          <a:lstStyle/>
          <a:p>
            <a:pPr algn="ctr"/>
            <a:r>
              <a:rPr lang="en-GB" sz="3500" dirty="0">
                <a:latin typeface="Arial" panose="020B0604020202020204" pitchFamily="34" charset="0"/>
                <a:cs typeface="Arial" panose="020B0604020202020204" pitchFamily="34" charset="0"/>
              </a:rPr>
              <a:t>Is it safety? case extract</a:t>
            </a:r>
            <a:endParaRPr lang="en-GB" sz="3500" dirty="0"/>
          </a:p>
        </p:txBody>
      </p:sp>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434343" y="1170561"/>
            <a:ext cx="11323314" cy="4939814"/>
          </a:xfrm>
          <a:prstGeom prst="rect">
            <a:avLst/>
          </a:prstGeom>
        </p:spPr>
        <p:txBody>
          <a:bodyPr wrap="square">
            <a:spAutoFit/>
          </a:bodyPr>
          <a:lstStyle/>
          <a:p>
            <a:pPr>
              <a:spcAft>
                <a:spcPts val="0"/>
              </a:spcAft>
            </a:pPr>
            <a:r>
              <a:rPr lang="en-GB" sz="2100" dirty="0" err="1">
                <a:latin typeface="Arial" panose="020B0604020202020204" pitchFamily="34" charset="0"/>
                <a:ea typeface="Calibri" panose="020F0502020204030204" pitchFamily="34" charset="0"/>
                <a:cs typeface="Arial" panose="020B0604020202020204" pitchFamily="34" charset="0"/>
              </a:rPr>
              <a:t>Temi</a:t>
            </a:r>
            <a:r>
              <a:rPr lang="en-GB" sz="2100" dirty="0">
                <a:latin typeface="Arial" panose="020B0604020202020204" pitchFamily="34" charset="0"/>
                <a:ea typeface="Calibri" panose="020F0502020204030204" pitchFamily="34" charset="0"/>
                <a:cs typeface="Arial" panose="020B0604020202020204" pitchFamily="34" charset="0"/>
              </a:rPr>
              <a:t> has 2 children born in the UK and is pregnant. She is a Nigerian national. She has no leave to remain in the UK, having overstayed a visa 12 years ago. She is not eligible under the immigration rules to make an application for leave to remain. </a:t>
            </a:r>
            <a:r>
              <a:rPr lang="en-GB" sz="2100" dirty="0" err="1">
                <a:latin typeface="Arial" panose="020B0604020202020204" pitchFamily="34" charset="0"/>
                <a:ea typeface="Calibri" panose="020F0502020204030204" pitchFamily="34" charset="0"/>
                <a:cs typeface="Arial" panose="020B0604020202020204" pitchFamily="34" charset="0"/>
              </a:rPr>
              <a:t>Temi</a:t>
            </a:r>
            <a:r>
              <a:rPr lang="en-GB" sz="2100" dirty="0">
                <a:latin typeface="Arial" panose="020B0604020202020204" pitchFamily="34" charset="0"/>
                <a:ea typeface="Calibri" panose="020F0502020204030204" pitchFamily="34" charset="0"/>
                <a:cs typeface="Arial" panose="020B0604020202020204" pitchFamily="34" charset="0"/>
              </a:rPr>
              <a:t> had previously not sought maternity care because of concerns over NHS charging and reporting to the Home Office.</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In the height of ‘lockdown’, the friend that they were staying with kicked them out the house leaving them homeless. The family has a limited support network and having been without status for so long, had exhausted the majority of their network.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 school is not providing free school meals for the children, as they have no duty to do so. The limited money available to the family is small amounts gifted by friends, family and the church.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Homeless, the midwife made a safeguarding referral to a local authority, who accommodated the family under Section 17 Children Act 1989. </a:t>
            </a:r>
          </a:p>
        </p:txBody>
      </p:sp>
    </p:spTree>
    <p:extLst>
      <p:ext uri="{BB962C8B-B14F-4D97-AF65-F5344CB8AC3E}">
        <p14:creationId xmlns:p14="http://schemas.microsoft.com/office/powerpoint/2010/main" val="1859295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D54E-FF34-4D7A-80DB-7CC7D90D6B22}"/>
              </a:ext>
            </a:extLst>
          </p:cNvPr>
          <p:cNvSpPr>
            <a:spLocks noGrp="1"/>
          </p:cNvSpPr>
          <p:nvPr>
            <p:ph type="title"/>
          </p:nvPr>
        </p:nvSpPr>
        <p:spPr>
          <a:xfrm>
            <a:off x="838200" y="365126"/>
            <a:ext cx="10515600" cy="685462"/>
          </a:xfrm>
        </p:spPr>
        <p:txBody>
          <a:bodyPr>
            <a:normAutofit/>
          </a:bodyPr>
          <a:lstStyle/>
          <a:p>
            <a:pPr algn="ctr"/>
            <a:r>
              <a:rPr lang="en-GB" sz="3500" dirty="0">
                <a:latin typeface="Arial" panose="020B0604020202020204" pitchFamily="34" charset="0"/>
                <a:cs typeface="Arial" panose="020B0604020202020204" pitchFamily="34" charset="0"/>
              </a:rPr>
              <a:t>Mixed messages: case extract</a:t>
            </a:r>
            <a:endParaRPr lang="en-GB" sz="3500" dirty="0"/>
          </a:p>
        </p:txBody>
      </p:sp>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272144" y="1050588"/>
            <a:ext cx="11323314" cy="5032147"/>
          </a:xfrm>
          <a:prstGeom prst="rect">
            <a:avLst/>
          </a:prstGeom>
        </p:spPr>
        <p:txBody>
          <a:bodyPr wrap="square">
            <a:spAutoFit/>
          </a:bodyPr>
          <a:lstStyle/>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Esther and her family got their leave to remain after an 8 year battle. They received it a week before lockdown started. Despite being destitute and in receipt of support under Section 17, it was granted with a condition of No Recourse to Public Funds (NRPF).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 accommodation they were in was a house of multiple occupancy, with Esther and her daughter occupying one room of 6. The family assumed because of public health messaging that they would be given safety and work towards their own home and have more support than the £77 per week they are currently living on.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Given the changes to free school meals, they were eligible for free school meals, but required advocacy to guide the school through the eligibility criteria and evidence requirements.</a:t>
            </a:r>
          </a:p>
          <a:p>
            <a:pPr>
              <a:spcAft>
                <a:spcPts val="0"/>
              </a:spcAft>
            </a:pPr>
            <a:endParaRPr lang="en-GB" dirty="0">
              <a:latin typeface="Arial" panose="020B0604020202020204" pitchFamily="34" charset="0"/>
              <a:ea typeface="Calibri" panose="020F0502020204030204" pitchFamily="34" charset="0"/>
              <a:cs typeface="Arial" panose="020B0604020202020204" pitchFamily="34" charset="0"/>
            </a:endParaRPr>
          </a:p>
          <a:p>
            <a:pPr lvl="1"/>
            <a:r>
              <a:rPr lang="en-GB" i="1" dirty="0">
                <a:latin typeface="Arial" panose="020B0604020202020204" pitchFamily="34" charset="0"/>
                <a:ea typeface="Calibri" panose="020F0502020204030204" pitchFamily="34" charset="0"/>
                <a:cs typeface="Arial" panose="020B0604020202020204" pitchFamily="34" charset="0"/>
              </a:rPr>
              <a:t>“I get £77 [a week]. I couldn’t afford to follow the guide. I had to buy little and go out a lot. The shops I use, they are closed, only expensive supermarkets left. My daughter, she is scared that someone in the house might have the virus. No school, I have no computer, she is doing her homework on my broken phone.”</a:t>
            </a:r>
          </a:p>
        </p:txBody>
      </p:sp>
    </p:spTree>
    <p:extLst>
      <p:ext uri="{BB962C8B-B14F-4D97-AF65-F5344CB8AC3E}">
        <p14:creationId xmlns:p14="http://schemas.microsoft.com/office/powerpoint/2010/main" val="146023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D54E-FF34-4D7A-80DB-7CC7D90D6B22}"/>
              </a:ext>
            </a:extLst>
          </p:cNvPr>
          <p:cNvSpPr>
            <a:spLocks noGrp="1"/>
          </p:cNvSpPr>
          <p:nvPr>
            <p:ph type="title"/>
          </p:nvPr>
        </p:nvSpPr>
        <p:spPr>
          <a:xfrm>
            <a:off x="838200" y="365126"/>
            <a:ext cx="10515600" cy="685462"/>
          </a:xfrm>
        </p:spPr>
        <p:txBody>
          <a:bodyPr>
            <a:normAutofit/>
          </a:bodyPr>
          <a:lstStyle/>
          <a:p>
            <a:pPr algn="ctr"/>
            <a:r>
              <a:rPr lang="en-GB" sz="3500" dirty="0">
                <a:latin typeface="Arial" panose="020B0604020202020204" pitchFamily="34" charset="0"/>
                <a:cs typeface="Arial" panose="020B0604020202020204" pitchFamily="34" charset="0"/>
              </a:rPr>
              <a:t>The perils of help and support</a:t>
            </a:r>
            <a:endParaRPr lang="en-GB" sz="3500" dirty="0"/>
          </a:p>
        </p:txBody>
      </p:sp>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434343" y="1050588"/>
            <a:ext cx="11323314" cy="5586145"/>
          </a:xfrm>
          <a:prstGeom prst="rect">
            <a:avLst/>
          </a:prstGeom>
        </p:spPr>
        <p:txBody>
          <a:bodyPr wrap="square">
            <a:spAutoFit/>
          </a:bodyPr>
          <a:lstStyle/>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In ordinary circumstances, certain groups of people are ‘excluded’ from accessing support from social services. A local authority must do a human rights assessment to ascertain if a family can ‘freely return’</a:t>
            </a:r>
            <a:r>
              <a:rPr lang="en-GB" sz="1400" dirty="0">
                <a:latin typeface="Arial" panose="020B0604020202020204" pitchFamily="34" charset="0"/>
                <a:ea typeface="Calibri" panose="020F0502020204030204" pitchFamily="34" charset="0"/>
                <a:cs typeface="Arial" panose="020B0604020202020204" pitchFamily="34" charset="0"/>
              </a:rPr>
              <a:t>(6)</a:t>
            </a:r>
            <a:r>
              <a:rPr lang="en-GB" sz="2100" dirty="0">
                <a:latin typeface="Arial" panose="020B0604020202020204" pitchFamily="34" charset="0"/>
                <a:ea typeface="Calibri" panose="020F0502020204030204" pitchFamily="34" charset="0"/>
                <a:cs typeface="Arial" panose="020B0604020202020204" pitchFamily="34" charset="0"/>
              </a:rPr>
              <a:t>.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COVID-19 arguably presents a practical barrier, given the assisted voluntary return scheme and most travel has been severely disrupted. LA’s should arguably provide support in this instance.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However, from some this is fraught with other risks. In the case of </a:t>
            </a:r>
            <a:r>
              <a:rPr lang="en-GB" sz="2100" dirty="0" err="1">
                <a:latin typeface="Arial" panose="020B0604020202020204" pitchFamily="34" charset="0"/>
                <a:ea typeface="Calibri" panose="020F0502020204030204" pitchFamily="34" charset="0"/>
                <a:cs typeface="Arial" panose="020B0604020202020204" pitchFamily="34" charset="0"/>
              </a:rPr>
              <a:t>Temi</a:t>
            </a:r>
            <a:r>
              <a:rPr lang="en-GB" sz="2100" dirty="0">
                <a:latin typeface="Arial" panose="020B0604020202020204" pitchFamily="34" charset="0"/>
                <a:ea typeface="Calibri" panose="020F0502020204030204" pitchFamily="34" charset="0"/>
                <a:cs typeface="Arial" panose="020B0604020202020204" pitchFamily="34" charset="0"/>
              </a:rPr>
              <a:t>, who is a few years off a route to make an application, this support will likely be limited to COVID-19. Seeking support means immediate protection from street homelessness, but long term risk in terms of immigration control and longevity of support. Consideration must be given the sharing of information between social services and the Home Office in terms of families being supported. There is currently a free for all of sharing between public authorities and immigration enforcement in the UK</a:t>
            </a:r>
            <a:r>
              <a:rPr lang="en-GB" sz="1400" dirty="0">
                <a:latin typeface="Arial" panose="020B0604020202020204" pitchFamily="34" charset="0"/>
                <a:ea typeface="Calibri" panose="020F0502020204030204" pitchFamily="34" charset="0"/>
                <a:cs typeface="Arial" panose="020B0604020202020204" pitchFamily="34" charset="0"/>
              </a:rPr>
              <a:t>(7)</a:t>
            </a:r>
            <a:r>
              <a:rPr lang="en-GB" sz="2100" dirty="0">
                <a:latin typeface="Arial" panose="020B0604020202020204" pitchFamily="34" charset="0"/>
                <a:ea typeface="Calibri" panose="020F0502020204030204" pitchFamily="34" charset="0"/>
                <a:cs typeface="Arial" panose="020B0604020202020204" pitchFamily="34" charset="0"/>
              </a:rPr>
              <a:t>.</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6835B42-93F9-4040-8B8A-EB8665A001C3}"/>
              </a:ext>
            </a:extLst>
          </p:cNvPr>
          <p:cNvSpPr/>
          <p:nvPr/>
        </p:nvSpPr>
        <p:spPr>
          <a:xfrm>
            <a:off x="98577" y="6045682"/>
            <a:ext cx="11038151" cy="830997"/>
          </a:xfrm>
          <a:prstGeom prst="rect">
            <a:avLst/>
          </a:prstGeom>
        </p:spPr>
        <p:txBody>
          <a:bodyPr wrap="square">
            <a:spAutoFit/>
          </a:bodyPr>
          <a:lstStyle/>
          <a:p>
            <a:pPr marL="342900" indent="-342900">
              <a:spcAft>
                <a:spcPts val="0"/>
              </a:spcAft>
              <a:buFont typeface="+mj-lt"/>
              <a:buAutoNum type="arabicParenR" startAt="6"/>
            </a:pPr>
            <a:r>
              <a:rPr lang="en-US" sz="1200" i="1" dirty="0"/>
              <a:t>NRPF Network (</a:t>
            </a:r>
            <a:r>
              <a:rPr lang="en-US" sz="1200" i="1" dirty="0" err="1"/>
              <a:t>nd</a:t>
            </a:r>
            <a:r>
              <a:rPr lang="en-US" sz="1200" i="1" dirty="0"/>
              <a:t>.); Assessing and supporting families with No Recourse to Public Funds; Available at </a:t>
            </a:r>
            <a:r>
              <a:rPr lang="en-GB" sz="1200" dirty="0">
                <a:hlinkClick r:id="rId4"/>
              </a:rPr>
              <a:t>http://guidance.nrpfnetwork.org.uk/reader/practice-guidance-families/pre-assessment-screening/</a:t>
            </a:r>
            <a:endParaRPr lang="en-GB" sz="1200" dirty="0"/>
          </a:p>
          <a:p>
            <a:pPr marL="342900" indent="-342900">
              <a:spcAft>
                <a:spcPts val="0"/>
              </a:spcAft>
              <a:buFont typeface="+mj-lt"/>
              <a:buAutoNum type="arabicParenR" startAt="6"/>
            </a:pPr>
            <a:r>
              <a:rPr lang="en-GB" sz="1200" i="1" dirty="0" err="1"/>
              <a:t>Hermansson</a:t>
            </a:r>
            <a:r>
              <a:rPr lang="en-GB" sz="1200" i="1" dirty="0"/>
              <a:t> et al (2020); Firewalls: A necessary tool to enable social rights for undocumented migrants in social work; International social work; Available at </a:t>
            </a:r>
            <a:r>
              <a:rPr lang="en-GB" sz="1200" dirty="0">
                <a:hlinkClick r:id="rId5"/>
              </a:rPr>
              <a:t>https://journals.sagepub.com/doi/10.1177/0020872820924454</a:t>
            </a:r>
            <a:endParaRPr lang="en-US" sz="1200" i="1" dirty="0"/>
          </a:p>
        </p:txBody>
      </p:sp>
    </p:spTree>
    <p:extLst>
      <p:ext uri="{BB962C8B-B14F-4D97-AF65-F5344CB8AC3E}">
        <p14:creationId xmlns:p14="http://schemas.microsoft.com/office/powerpoint/2010/main" val="384414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D54E-FF34-4D7A-80DB-7CC7D90D6B22}"/>
              </a:ext>
            </a:extLst>
          </p:cNvPr>
          <p:cNvSpPr>
            <a:spLocks noGrp="1"/>
          </p:cNvSpPr>
          <p:nvPr>
            <p:ph type="title"/>
          </p:nvPr>
        </p:nvSpPr>
        <p:spPr>
          <a:xfrm>
            <a:off x="838200" y="365126"/>
            <a:ext cx="10515600" cy="685462"/>
          </a:xfrm>
        </p:spPr>
        <p:txBody>
          <a:bodyPr>
            <a:normAutofit/>
          </a:bodyPr>
          <a:lstStyle/>
          <a:p>
            <a:pPr algn="ctr"/>
            <a:r>
              <a:rPr lang="en-GB" sz="3500" dirty="0">
                <a:latin typeface="Arial" panose="020B0604020202020204" pitchFamily="34" charset="0"/>
                <a:cs typeface="Arial" panose="020B0604020202020204" pitchFamily="34" charset="0"/>
              </a:rPr>
              <a:t>Mixed messaging</a:t>
            </a:r>
            <a:endParaRPr lang="en-GB" sz="3500" dirty="0"/>
          </a:p>
        </p:txBody>
      </p:sp>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434343" y="1170561"/>
            <a:ext cx="11323314" cy="6986528"/>
          </a:xfrm>
          <a:prstGeom prst="rect">
            <a:avLst/>
          </a:prstGeom>
        </p:spPr>
        <p:txBody>
          <a:bodyPr wrap="square">
            <a:spAutoFit/>
          </a:bodyPr>
          <a:lstStyle/>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 government ‘corona safety net’</a:t>
            </a:r>
            <a:r>
              <a:rPr lang="en-GB" sz="1400" dirty="0">
                <a:latin typeface="Arial" panose="020B0604020202020204" pitchFamily="34" charset="0"/>
                <a:ea typeface="Calibri" panose="020F0502020204030204" pitchFamily="34" charset="0"/>
                <a:cs typeface="Arial" panose="020B0604020202020204" pitchFamily="34" charset="0"/>
              </a:rPr>
              <a:t>(8)</a:t>
            </a:r>
            <a:r>
              <a:rPr lang="en-GB" sz="2100" dirty="0">
                <a:latin typeface="Arial" panose="020B0604020202020204" pitchFamily="34" charset="0"/>
                <a:ea typeface="Calibri" panose="020F0502020204030204" pitchFamily="34" charset="0"/>
                <a:cs typeface="Arial" panose="020B0604020202020204" pitchFamily="34" charset="0"/>
              </a:rPr>
              <a:t> largely excludes people subject to immigration control, especially those with no leave to remain and those with the NRPF condition. Messaging that has been delivered and indeed filtered through communities, is arguably one of a universal safety net.</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 homelessness provision brought in is exactly that and mainly delivered through street outreach. On the whole, for migrant families, the same barriers and exclusions apply as before. The financial system for supporting families during the crisis is largely based on the existing welfare safety net. This ordinarily, and now, excludes the vast majority of this group of families.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It is telling when a question about NRPF was put to the Prime Minister, he seemed blissfully unaware of the restrictions placed on many families.</a:t>
            </a:r>
            <a:r>
              <a:rPr lang="en-GB" sz="1400" dirty="0">
                <a:latin typeface="Arial" panose="020B0604020202020204" pitchFamily="34" charset="0"/>
                <a:ea typeface="Calibri" panose="020F0502020204030204" pitchFamily="34" charset="0"/>
                <a:cs typeface="Arial" panose="020B0604020202020204" pitchFamily="34" charset="0"/>
              </a:rPr>
              <a:t>(9)</a:t>
            </a:r>
          </a:p>
          <a:p>
            <a:pPr>
              <a:spcAft>
                <a:spcPts val="0"/>
              </a:spcAft>
            </a:pPr>
            <a:endParaRPr lang="en-GB" sz="14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14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8585891C-A1B9-4D88-870C-A8EBC7EAEB66}"/>
              </a:ext>
            </a:extLst>
          </p:cNvPr>
          <p:cNvSpPr/>
          <p:nvPr/>
        </p:nvSpPr>
        <p:spPr>
          <a:xfrm>
            <a:off x="98577" y="6184180"/>
            <a:ext cx="11038151" cy="830997"/>
          </a:xfrm>
          <a:prstGeom prst="rect">
            <a:avLst/>
          </a:prstGeom>
        </p:spPr>
        <p:txBody>
          <a:bodyPr wrap="square">
            <a:spAutoFit/>
          </a:bodyPr>
          <a:lstStyle/>
          <a:p>
            <a:pPr marL="342900" indent="-342900">
              <a:buFont typeface="+mj-lt"/>
              <a:buAutoNum type="arabicParenR" startAt="8"/>
            </a:pPr>
            <a:r>
              <a:rPr lang="en-GB" sz="1200" i="1" dirty="0"/>
              <a:t>HM Government (2020); COVID-19 guidance and support; available at </a:t>
            </a:r>
            <a:r>
              <a:rPr lang="en-GB" sz="1200" dirty="0">
                <a:hlinkClick r:id="rId4"/>
              </a:rPr>
              <a:t>https://www.gov.uk/coronavirus</a:t>
            </a:r>
            <a:endParaRPr lang="en-GB" sz="1200" i="1" dirty="0"/>
          </a:p>
          <a:p>
            <a:pPr marL="342900" indent="-342900">
              <a:buFont typeface="+mj-lt"/>
              <a:buAutoNum type="arabicParenR" startAt="8"/>
            </a:pPr>
            <a:r>
              <a:rPr lang="en-GB" sz="1200" i="1" dirty="0"/>
              <a:t>JCWI (2020); ‘Our joint letter to the Prime Minister: it’s time to scrap NRPF’; available at: </a:t>
            </a:r>
            <a:r>
              <a:rPr lang="en-GB" sz="1200" dirty="0">
                <a:hlinkClick r:id="rId5"/>
              </a:rPr>
              <a:t>https://www.jcwi.org.uk/our-joint-letter-to-the-prime-minister-its-time-to-scrap-nrpf</a:t>
            </a:r>
            <a:endParaRPr lang="en-GB" sz="1200" dirty="0"/>
          </a:p>
          <a:p>
            <a:pPr marL="342900" indent="-342900">
              <a:buFont typeface="+mj-lt"/>
              <a:buAutoNum type="arabicParenR" startAt="8"/>
            </a:pPr>
            <a:endParaRPr lang="en-US" sz="1200" i="1" dirty="0"/>
          </a:p>
        </p:txBody>
      </p:sp>
    </p:spTree>
    <p:extLst>
      <p:ext uri="{BB962C8B-B14F-4D97-AF65-F5344CB8AC3E}">
        <p14:creationId xmlns:p14="http://schemas.microsoft.com/office/powerpoint/2010/main" val="757075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D54E-FF34-4D7A-80DB-7CC7D90D6B22}"/>
              </a:ext>
            </a:extLst>
          </p:cNvPr>
          <p:cNvSpPr>
            <a:spLocks noGrp="1"/>
          </p:cNvSpPr>
          <p:nvPr>
            <p:ph type="title"/>
          </p:nvPr>
        </p:nvSpPr>
        <p:spPr>
          <a:xfrm>
            <a:off x="838200" y="365126"/>
            <a:ext cx="10515600" cy="685462"/>
          </a:xfrm>
        </p:spPr>
        <p:txBody>
          <a:bodyPr>
            <a:normAutofit/>
          </a:bodyPr>
          <a:lstStyle/>
          <a:p>
            <a:pPr algn="ctr"/>
            <a:r>
              <a:rPr lang="en-GB" sz="3500" dirty="0">
                <a:latin typeface="Arial" panose="020B0604020202020204" pitchFamily="34" charset="0"/>
                <a:cs typeface="Arial" panose="020B0604020202020204" pitchFamily="34" charset="0"/>
              </a:rPr>
              <a:t>Public health impact</a:t>
            </a:r>
            <a:endParaRPr lang="en-GB" sz="3500" dirty="0"/>
          </a:p>
        </p:txBody>
      </p:sp>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434343" y="1170561"/>
            <a:ext cx="11323314" cy="2877711"/>
          </a:xfrm>
          <a:prstGeom prst="rect">
            <a:avLst/>
          </a:prstGeom>
        </p:spPr>
        <p:txBody>
          <a:bodyPr wrap="square">
            <a:spAutoFit/>
          </a:bodyPr>
          <a:lstStyle/>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14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8585891C-A1B9-4D88-870C-A8EBC7EAEB66}"/>
              </a:ext>
            </a:extLst>
          </p:cNvPr>
          <p:cNvSpPr/>
          <p:nvPr/>
        </p:nvSpPr>
        <p:spPr>
          <a:xfrm>
            <a:off x="98577" y="6396335"/>
            <a:ext cx="11038151" cy="461665"/>
          </a:xfrm>
          <a:prstGeom prst="rect">
            <a:avLst/>
          </a:prstGeom>
        </p:spPr>
        <p:txBody>
          <a:bodyPr wrap="square">
            <a:spAutoFit/>
          </a:bodyPr>
          <a:lstStyle/>
          <a:p>
            <a:pPr marL="342900" indent="-342900">
              <a:buFont typeface="+mj-lt"/>
              <a:buAutoNum type="arabicParenR" startAt="10"/>
            </a:pPr>
            <a:r>
              <a:rPr lang="en-GB" sz="1200" i="1" dirty="0" err="1"/>
              <a:t>Britz</a:t>
            </a:r>
            <a:r>
              <a:rPr lang="en-GB" sz="1200" i="1" dirty="0"/>
              <a:t> &amp; McKee (2016); ‘Charging Migrants for healthcare could compromise public health and increase costs for the NHS; Journal of Public Health; 38(2).</a:t>
            </a:r>
            <a:endParaRPr lang="en-GB" sz="1200" dirty="0"/>
          </a:p>
          <a:p>
            <a:pPr marL="342900" indent="-342900">
              <a:buFont typeface="+mj-lt"/>
              <a:buAutoNum type="arabicParenR" startAt="10"/>
            </a:pPr>
            <a:endParaRPr lang="en-US" sz="1200" i="1" dirty="0"/>
          </a:p>
        </p:txBody>
      </p:sp>
      <p:sp>
        <p:nvSpPr>
          <p:cNvPr id="7" name="Rectangle 6">
            <a:extLst>
              <a:ext uri="{FF2B5EF4-FFF2-40B4-BE49-F238E27FC236}">
                <a16:creationId xmlns:a16="http://schemas.microsoft.com/office/drawing/2014/main" id="{3D04A62E-2B7E-466C-AD74-C98AFCEE484D}"/>
              </a:ext>
            </a:extLst>
          </p:cNvPr>
          <p:cNvSpPr/>
          <p:nvPr/>
        </p:nvSpPr>
        <p:spPr>
          <a:xfrm>
            <a:off x="434343" y="1170561"/>
            <a:ext cx="11323314" cy="4616648"/>
          </a:xfrm>
          <a:prstGeom prst="rect">
            <a:avLst/>
          </a:prstGeom>
        </p:spPr>
        <p:txBody>
          <a:bodyPr wrap="square">
            <a:spAutoFit/>
          </a:bodyPr>
          <a:lstStyle/>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There is a small body of research that suggests NHS charging for ‘overseas visitors’ is harmful to public health</a:t>
            </a:r>
            <a:r>
              <a:rPr lang="en-GB" sz="1400" dirty="0">
                <a:latin typeface="Arial" panose="020B0604020202020204" pitchFamily="34" charset="0"/>
                <a:ea typeface="Calibri" panose="020F0502020204030204" pitchFamily="34" charset="0"/>
                <a:cs typeface="Arial" panose="020B0604020202020204" pitchFamily="34" charset="0"/>
              </a:rPr>
              <a:t>(10)</a:t>
            </a:r>
            <a:r>
              <a:rPr lang="en-GB" sz="2100" dirty="0">
                <a:latin typeface="Arial" panose="020B0604020202020204" pitchFamily="34" charset="0"/>
                <a:ea typeface="Calibri" panose="020F0502020204030204" pitchFamily="34" charset="0"/>
                <a:cs typeface="Arial" panose="020B0604020202020204" pitchFamily="34" charset="0"/>
              </a:rPr>
              <a:t>. For instance, with </a:t>
            </a:r>
            <a:r>
              <a:rPr lang="en-GB" sz="2100" dirty="0" err="1">
                <a:latin typeface="Arial" panose="020B0604020202020204" pitchFamily="34" charset="0"/>
                <a:ea typeface="Calibri" panose="020F0502020204030204" pitchFamily="34" charset="0"/>
                <a:cs typeface="Arial" panose="020B0604020202020204" pitchFamily="34" charset="0"/>
              </a:rPr>
              <a:t>Temi</a:t>
            </a:r>
            <a:r>
              <a:rPr lang="en-GB" sz="2100" dirty="0">
                <a:latin typeface="Arial" panose="020B0604020202020204" pitchFamily="34" charset="0"/>
                <a:ea typeface="Calibri" panose="020F0502020204030204" pitchFamily="34" charset="0"/>
                <a:cs typeface="Arial" panose="020B0604020202020204" pitchFamily="34" charset="0"/>
              </a:rPr>
              <a:t>, she delayed seeking maternity care because of healthcare charging. One of the parents we work with said this about healthcare charging;</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lvl="1"/>
            <a:r>
              <a:rPr lang="en-GB" sz="2100" i="1" dirty="0">
                <a:latin typeface="Arial" panose="020B0604020202020204" pitchFamily="34" charset="0"/>
                <a:ea typeface="Calibri" panose="020F0502020204030204" pitchFamily="34" charset="0"/>
                <a:cs typeface="Arial" panose="020B0604020202020204" pitchFamily="34" charset="0"/>
              </a:rPr>
              <a:t>“It’s like the virus doesn’t care who it kills, but the government wants to choose who it save[s]”.</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Another family we work with, whose child has a serious lung condition and is currently undergoing treatment, was refused support by a local authority despite the fact they were one of 4 households sharing a 3 bedroom home.</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r>
              <a:rPr lang="en-GB" sz="2100" b="1" dirty="0">
                <a:latin typeface="Arial" panose="020B0604020202020204" pitchFamily="34" charset="0"/>
                <a:ea typeface="Calibri" panose="020F0502020204030204" pitchFamily="34" charset="0"/>
                <a:cs typeface="Arial" panose="020B0604020202020204" pitchFamily="34" charset="0"/>
              </a:rPr>
              <a:t>The combination of inadequate housing, poverty and hostile environment measures, including no access to the safety net, is a public health emergency that deserves serious attention. </a:t>
            </a:r>
          </a:p>
        </p:txBody>
      </p:sp>
    </p:spTree>
    <p:extLst>
      <p:ext uri="{BB962C8B-B14F-4D97-AF65-F5344CB8AC3E}">
        <p14:creationId xmlns:p14="http://schemas.microsoft.com/office/powerpoint/2010/main" val="3467442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D54E-FF34-4D7A-80DB-7CC7D90D6B22}"/>
              </a:ext>
            </a:extLst>
          </p:cNvPr>
          <p:cNvSpPr>
            <a:spLocks noGrp="1"/>
          </p:cNvSpPr>
          <p:nvPr>
            <p:ph type="title"/>
          </p:nvPr>
        </p:nvSpPr>
        <p:spPr>
          <a:xfrm>
            <a:off x="838200" y="365126"/>
            <a:ext cx="10515600" cy="685462"/>
          </a:xfrm>
        </p:spPr>
        <p:txBody>
          <a:bodyPr>
            <a:normAutofit/>
          </a:bodyPr>
          <a:lstStyle/>
          <a:p>
            <a:pPr algn="ctr"/>
            <a:r>
              <a:rPr lang="en-GB" sz="3500" dirty="0">
                <a:latin typeface="Arial" panose="020B0604020202020204" pitchFamily="34" charset="0"/>
                <a:cs typeface="Arial" panose="020B0604020202020204" pitchFamily="34" charset="0"/>
              </a:rPr>
              <a:t>The response</a:t>
            </a:r>
            <a:endParaRPr lang="en-GB" sz="3500" dirty="0"/>
          </a:p>
        </p:txBody>
      </p:sp>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434343" y="1170561"/>
            <a:ext cx="11323314" cy="2877711"/>
          </a:xfrm>
          <a:prstGeom prst="rect">
            <a:avLst/>
          </a:prstGeom>
        </p:spPr>
        <p:txBody>
          <a:bodyPr wrap="square">
            <a:spAutoFit/>
          </a:bodyPr>
          <a:lstStyle/>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14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3D04A62E-2B7E-466C-AD74-C98AFCEE484D}"/>
              </a:ext>
            </a:extLst>
          </p:cNvPr>
          <p:cNvSpPr/>
          <p:nvPr/>
        </p:nvSpPr>
        <p:spPr>
          <a:xfrm>
            <a:off x="434343" y="1170561"/>
            <a:ext cx="11323314" cy="2677656"/>
          </a:xfrm>
          <a:prstGeom prst="rect">
            <a:avLst/>
          </a:prstGeom>
        </p:spPr>
        <p:txBody>
          <a:bodyPr wrap="square">
            <a:spAutoFit/>
          </a:bodyPr>
          <a:lstStyle/>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7A568C18-62D5-4905-86FC-CC567327C67D}"/>
              </a:ext>
            </a:extLst>
          </p:cNvPr>
          <p:cNvSpPr/>
          <p:nvPr/>
        </p:nvSpPr>
        <p:spPr>
          <a:xfrm>
            <a:off x="434343" y="1170561"/>
            <a:ext cx="11323314" cy="4293483"/>
          </a:xfrm>
          <a:prstGeom prst="rect">
            <a:avLst/>
          </a:prstGeom>
        </p:spPr>
        <p:txBody>
          <a:bodyPr wrap="square">
            <a:spAutoFit/>
          </a:bodyPr>
          <a:lstStyle/>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There has been lots of campaigning across the sector, primarily calling for; </a:t>
            </a:r>
          </a:p>
          <a:p>
            <a:pPr marL="800100" lvl="1" indent="-342900">
              <a:buFont typeface="Arial" panose="020B0604020202020204" pitchFamily="34" charset="0"/>
              <a:buChar char="•"/>
            </a:pPr>
            <a:r>
              <a:rPr lang="en-GB" sz="2100" dirty="0">
                <a:latin typeface="Arial" panose="020B0604020202020204" pitchFamily="34" charset="0"/>
                <a:ea typeface="Calibri" panose="020F0502020204030204" pitchFamily="34" charset="0"/>
                <a:cs typeface="Arial" panose="020B0604020202020204" pitchFamily="34" charset="0"/>
              </a:rPr>
              <a:t>Increased rates of asylum support</a:t>
            </a:r>
          </a:p>
          <a:p>
            <a:pPr marL="800100" lvl="1" indent="-342900">
              <a:buFont typeface="Arial" panose="020B0604020202020204" pitchFamily="34" charset="0"/>
              <a:buChar char="•"/>
            </a:pPr>
            <a:r>
              <a:rPr lang="en-GB" sz="2100" dirty="0">
                <a:latin typeface="Arial" panose="020B0604020202020204" pitchFamily="34" charset="0"/>
                <a:ea typeface="Calibri" panose="020F0502020204030204" pitchFamily="34" charset="0"/>
                <a:cs typeface="Arial" panose="020B0604020202020204" pitchFamily="34" charset="0"/>
              </a:rPr>
              <a:t>Abolishment / suspension of NRPF</a:t>
            </a:r>
          </a:p>
          <a:p>
            <a:pPr marL="800100" lvl="1" indent="-342900">
              <a:buFont typeface="Arial" panose="020B0604020202020204" pitchFamily="34" charset="0"/>
              <a:buChar char="•"/>
            </a:pPr>
            <a:r>
              <a:rPr lang="en-GB" sz="2100" dirty="0">
                <a:latin typeface="Arial" panose="020B0604020202020204" pitchFamily="34" charset="0"/>
                <a:ea typeface="Calibri" panose="020F0502020204030204" pitchFamily="34" charset="0"/>
                <a:cs typeface="Arial" panose="020B0604020202020204" pitchFamily="34" charset="0"/>
              </a:rPr>
              <a:t>Various challenges focused on different elements of destitution</a:t>
            </a:r>
          </a:p>
          <a:p>
            <a:pPr marL="800100" lvl="1" indent="-342900">
              <a:buFont typeface="Arial" panose="020B0604020202020204" pitchFamily="34" charset="0"/>
              <a:buChar char="•"/>
            </a:pPr>
            <a:endParaRPr lang="en-GB" sz="2100" dirty="0">
              <a:latin typeface="Arial" panose="020B0604020202020204" pitchFamily="34" charset="0"/>
              <a:ea typeface="Calibri" panose="020F0502020204030204" pitchFamily="34" charset="0"/>
              <a:cs typeface="Arial" panose="020B0604020202020204" pitchFamily="34" charset="0"/>
            </a:endParaRPr>
          </a:p>
          <a:p>
            <a:r>
              <a:rPr lang="en-GB" sz="2100" dirty="0">
                <a:latin typeface="Arial" panose="020B0604020202020204" pitchFamily="34" charset="0"/>
                <a:ea typeface="Calibri" panose="020F0502020204030204" pitchFamily="34" charset="0"/>
                <a:cs typeface="Arial" panose="020B0604020202020204" pitchFamily="34" charset="0"/>
              </a:rPr>
              <a:t>Amongst this, there have been some significant achievements;</a:t>
            </a:r>
          </a:p>
          <a:p>
            <a:pPr marL="800100" lvl="1" indent="-342900">
              <a:buFont typeface="Arial" panose="020B0604020202020204" pitchFamily="34" charset="0"/>
              <a:buChar char="•"/>
            </a:pPr>
            <a:r>
              <a:rPr lang="en-GB" sz="2100" dirty="0">
                <a:latin typeface="Arial" panose="020B0604020202020204" pitchFamily="34" charset="0"/>
                <a:ea typeface="Calibri" panose="020F0502020204030204" pitchFamily="34" charset="0"/>
                <a:cs typeface="Arial" panose="020B0604020202020204" pitchFamily="34" charset="0"/>
              </a:rPr>
              <a:t>A successful challenge to the application of NRPF and a lack of access to the welfare safety net</a:t>
            </a:r>
            <a:r>
              <a:rPr lang="en-GB" sz="1400" dirty="0">
                <a:latin typeface="Arial" panose="020B0604020202020204" pitchFamily="34" charset="0"/>
                <a:ea typeface="Calibri" panose="020F0502020204030204" pitchFamily="34" charset="0"/>
                <a:cs typeface="Arial" panose="020B0604020202020204" pitchFamily="34" charset="0"/>
              </a:rPr>
              <a:t>(11)</a:t>
            </a:r>
          </a:p>
          <a:p>
            <a:pPr marL="800100" lvl="1" indent="-342900">
              <a:buFont typeface="Arial" panose="020B0604020202020204" pitchFamily="34" charset="0"/>
              <a:buChar char="•"/>
            </a:pPr>
            <a:r>
              <a:rPr lang="en-GB" sz="2100" dirty="0">
                <a:latin typeface="Arial" panose="020B0604020202020204" pitchFamily="34" charset="0"/>
                <a:ea typeface="Calibri" panose="020F0502020204030204" pitchFamily="34" charset="0"/>
                <a:cs typeface="Arial" panose="020B0604020202020204" pitchFamily="34" charset="0"/>
              </a:rPr>
              <a:t>An extension (albeit temporary) of free school meals to several additional groups of child harmed by immigration controls</a:t>
            </a:r>
            <a:r>
              <a:rPr lang="en-GB" sz="1400" dirty="0">
                <a:latin typeface="Arial" panose="020B0604020202020204" pitchFamily="34" charset="0"/>
                <a:ea typeface="Calibri" panose="020F0502020204030204" pitchFamily="34" charset="0"/>
                <a:cs typeface="Arial" panose="020B0604020202020204" pitchFamily="34" charset="0"/>
              </a:rPr>
              <a:t>(12)</a:t>
            </a:r>
            <a:r>
              <a:rPr lang="en-GB" sz="2100" dirty="0">
                <a:latin typeface="Arial" panose="020B0604020202020204" pitchFamily="34" charset="0"/>
                <a:ea typeface="Calibri" panose="020F0502020204030204" pitchFamily="34" charset="0"/>
                <a:cs typeface="Arial" panose="020B0604020202020204" pitchFamily="34" charset="0"/>
              </a:rPr>
              <a:t>. </a:t>
            </a:r>
          </a:p>
          <a:p>
            <a:pPr marL="800100" lvl="1" indent="-342900">
              <a:buFont typeface="Arial" panose="020B0604020202020204" pitchFamily="34" charset="0"/>
              <a:buChar char="•"/>
            </a:pPr>
            <a:endParaRPr lang="en-GB" sz="2100" dirty="0">
              <a:latin typeface="Arial" panose="020B0604020202020204" pitchFamily="34" charset="0"/>
              <a:ea typeface="Calibri" panose="020F0502020204030204" pitchFamily="34" charset="0"/>
              <a:cs typeface="Arial" panose="020B0604020202020204" pitchFamily="34" charset="0"/>
            </a:endParaRPr>
          </a:p>
          <a:p>
            <a:r>
              <a:rPr lang="en-GB" sz="2100" dirty="0">
                <a:latin typeface="Arial" panose="020B0604020202020204" pitchFamily="34" charset="0"/>
                <a:ea typeface="Calibri" panose="020F0502020204030204" pitchFamily="34" charset="0"/>
                <a:cs typeface="Arial" panose="020B0604020202020204" pitchFamily="34" charset="0"/>
              </a:rPr>
              <a:t>It would seem that there has been a far harsher spotlight on immigration controls in recent weeks, as the hostile environment takes one knock after another.</a:t>
            </a:r>
          </a:p>
        </p:txBody>
      </p:sp>
      <p:sp>
        <p:nvSpPr>
          <p:cNvPr id="11" name="Rectangle 10">
            <a:extLst>
              <a:ext uri="{FF2B5EF4-FFF2-40B4-BE49-F238E27FC236}">
                <a16:creationId xmlns:a16="http://schemas.microsoft.com/office/drawing/2014/main" id="{5ED2D7FC-C164-449C-A9E2-6A0100FA8A67}"/>
              </a:ext>
            </a:extLst>
          </p:cNvPr>
          <p:cNvSpPr/>
          <p:nvPr/>
        </p:nvSpPr>
        <p:spPr>
          <a:xfrm>
            <a:off x="98577" y="5971581"/>
            <a:ext cx="11038151" cy="1015663"/>
          </a:xfrm>
          <a:prstGeom prst="rect">
            <a:avLst/>
          </a:prstGeom>
        </p:spPr>
        <p:txBody>
          <a:bodyPr wrap="square">
            <a:spAutoFit/>
          </a:bodyPr>
          <a:lstStyle/>
          <a:p>
            <a:pPr marL="342900" indent="-342900">
              <a:buFont typeface="+mj-lt"/>
              <a:buAutoNum type="arabicParenR" startAt="11"/>
            </a:pPr>
            <a:r>
              <a:rPr lang="en-GB" sz="1200" i="1" dirty="0"/>
              <a:t>The Unity Project (2020); High Court ruling over ‘no recourse to public funds delivers further blow to Home Office’s discredited hostile environment policy’; Available at </a:t>
            </a:r>
            <a:r>
              <a:rPr lang="en-GB" sz="1200" dirty="0">
                <a:hlinkClick r:id="rId4"/>
              </a:rPr>
              <a:t>https://www.unity-project.org.uk/suspend-nrpf</a:t>
            </a:r>
            <a:r>
              <a:rPr lang="en-GB" sz="1200" i="1" dirty="0"/>
              <a:t> </a:t>
            </a:r>
          </a:p>
          <a:p>
            <a:pPr marL="342900" indent="-342900">
              <a:buFont typeface="+mj-lt"/>
              <a:buAutoNum type="arabicParenR" startAt="11"/>
            </a:pPr>
            <a:r>
              <a:rPr lang="en-GB" sz="1200" i="1" dirty="0"/>
              <a:t>Department for Education (2020); ‘Temporary extension of free school meals eligibility to NRPF groups’, Available at </a:t>
            </a:r>
            <a:r>
              <a:rPr lang="en-GB" sz="1200" dirty="0">
                <a:hlinkClick r:id="rId5"/>
              </a:rPr>
              <a:t>https://www.gov.uk/government/publications/covid-19-free-school-meals-guidance/guidance-for-the-temporary-extension-of-free-school-meals-eligibility-to-nrpf-groups</a:t>
            </a:r>
            <a:r>
              <a:rPr lang="en-GB" sz="1200" dirty="0"/>
              <a:t> </a:t>
            </a:r>
          </a:p>
          <a:p>
            <a:pPr marL="342900" indent="-342900">
              <a:buFont typeface="+mj-lt"/>
              <a:buAutoNum type="arabicParenR" startAt="11"/>
            </a:pPr>
            <a:endParaRPr lang="en-US" sz="1200" i="1" dirty="0"/>
          </a:p>
        </p:txBody>
      </p:sp>
    </p:spTree>
    <p:extLst>
      <p:ext uri="{BB962C8B-B14F-4D97-AF65-F5344CB8AC3E}">
        <p14:creationId xmlns:p14="http://schemas.microsoft.com/office/powerpoint/2010/main" val="1660947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D54E-FF34-4D7A-80DB-7CC7D90D6B22}"/>
              </a:ext>
            </a:extLst>
          </p:cNvPr>
          <p:cNvSpPr>
            <a:spLocks noGrp="1"/>
          </p:cNvSpPr>
          <p:nvPr>
            <p:ph type="title"/>
          </p:nvPr>
        </p:nvSpPr>
        <p:spPr>
          <a:xfrm>
            <a:off x="838200" y="365126"/>
            <a:ext cx="10515600" cy="685462"/>
          </a:xfrm>
        </p:spPr>
        <p:txBody>
          <a:bodyPr>
            <a:normAutofit/>
          </a:bodyPr>
          <a:lstStyle/>
          <a:p>
            <a:pPr algn="ctr"/>
            <a:r>
              <a:rPr lang="en-GB" sz="3500" dirty="0">
                <a:latin typeface="Arial" panose="020B0604020202020204" pitchFamily="34" charset="0"/>
                <a:cs typeface="Arial" panose="020B0604020202020204" pitchFamily="34" charset="0"/>
              </a:rPr>
              <a:t>The NRPF judgement</a:t>
            </a:r>
            <a:endParaRPr lang="en-GB" sz="3500" dirty="0"/>
          </a:p>
        </p:txBody>
      </p:sp>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434343" y="1170561"/>
            <a:ext cx="11323314" cy="2877711"/>
          </a:xfrm>
          <a:prstGeom prst="rect">
            <a:avLst/>
          </a:prstGeom>
        </p:spPr>
        <p:txBody>
          <a:bodyPr wrap="square">
            <a:spAutoFit/>
          </a:bodyPr>
          <a:lstStyle/>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14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3D04A62E-2B7E-466C-AD74-C98AFCEE484D}"/>
              </a:ext>
            </a:extLst>
          </p:cNvPr>
          <p:cNvSpPr/>
          <p:nvPr/>
        </p:nvSpPr>
        <p:spPr>
          <a:xfrm>
            <a:off x="434343" y="1170561"/>
            <a:ext cx="11323314" cy="2677656"/>
          </a:xfrm>
          <a:prstGeom prst="rect">
            <a:avLst/>
          </a:prstGeom>
        </p:spPr>
        <p:txBody>
          <a:bodyPr wrap="square">
            <a:spAutoFit/>
          </a:bodyPr>
          <a:lstStyle/>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7A568C18-62D5-4905-86FC-CC567327C67D}"/>
              </a:ext>
            </a:extLst>
          </p:cNvPr>
          <p:cNvSpPr/>
          <p:nvPr/>
        </p:nvSpPr>
        <p:spPr>
          <a:xfrm>
            <a:off x="434343" y="1170561"/>
            <a:ext cx="11323314" cy="3862596"/>
          </a:xfrm>
          <a:prstGeom prst="rect">
            <a:avLst/>
          </a:prstGeom>
        </p:spPr>
        <p:txBody>
          <a:bodyPr wrap="square">
            <a:spAutoFit/>
          </a:bodyPr>
          <a:lstStyle/>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Concerned an 8 year old British child and his mother. Judgement handed down found that the application of NRPF on the 10 year route this family was on was unlawful</a:t>
            </a:r>
            <a:r>
              <a:rPr lang="en-GB" sz="1400" dirty="0">
                <a:latin typeface="Arial" panose="020B0604020202020204" pitchFamily="34" charset="0"/>
                <a:ea typeface="Calibri" panose="020F0502020204030204" pitchFamily="34" charset="0"/>
                <a:cs typeface="Arial" panose="020B0604020202020204" pitchFamily="34" charset="0"/>
              </a:rPr>
              <a:t>(13)</a:t>
            </a:r>
            <a:r>
              <a:rPr lang="en-GB" sz="2100" dirty="0">
                <a:latin typeface="Arial" panose="020B0604020202020204" pitchFamily="34" charset="0"/>
                <a:ea typeface="Calibri" panose="020F0502020204030204" pitchFamily="34" charset="0"/>
                <a:cs typeface="Arial" panose="020B0604020202020204" pitchFamily="34" charset="0"/>
              </a:rPr>
              <a:t>.</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 remedy has been a change in guidance</a:t>
            </a:r>
            <a:r>
              <a:rPr lang="en-GB" sz="1400" dirty="0">
                <a:latin typeface="Arial" panose="020B0604020202020204" pitchFamily="34" charset="0"/>
                <a:ea typeface="Calibri" panose="020F0502020204030204" pitchFamily="34" charset="0"/>
                <a:cs typeface="Arial" panose="020B0604020202020204" pitchFamily="34" charset="0"/>
              </a:rPr>
              <a:t>(14) </a:t>
            </a:r>
            <a:r>
              <a:rPr lang="en-GB" sz="2100" dirty="0">
                <a:latin typeface="Arial" panose="020B0604020202020204" pitchFamily="34" charset="0"/>
                <a:ea typeface="Calibri" panose="020F0502020204030204" pitchFamily="34" charset="0"/>
                <a:cs typeface="Arial" panose="020B0604020202020204" pitchFamily="34" charset="0"/>
              </a:rPr>
              <a:t>which worryingly gives the Home Office still a great deal of discretion in how the NRPF policy is delivered. There is a significant statement of it being </a:t>
            </a:r>
            <a:r>
              <a:rPr lang="en-GB" sz="2100" i="1" dirty="0">
                <a:latin typeface="Arial" panose="020B0604020202020204" pitchFamily="34" charset="0"/>
                <a:ea typeface="Calibri" panose="020F0502020204030204" pitchFamily="34" charset="0"/>
                <a:cs typeface="Arial" panose="020B0604020202020204" pitchFamily="34" charset="0"/>
              </a:rPr>
              <a:t>‘mandatory not to impose the condition…. Having provided evidence that they are destitute’</a:t>
            </a:r>
            <a:r>
              <a:rPr lang="en-GB" sz="1400" i="1" dirty="0">
                <a:latin typeface="Arial" panose="020B0604020202020204" pitchFamily="34" charset="0"/>
                <a:ea typeface="Calibri" panose="020F0502020204030204" pitchFamily="34" charset="0"/>
                <a:cs typeface="Arial" panose="020B0604020202020204" pitchFamily="34" charset="0"/>
              </a:rPr>
              <a:t>(pp.88)</a:t>
            </a:r>
            <a:r>
              <a:rPr lang="en-GB" sz="2100" i="1" dirty="0">
                <a:latin typeface="Arial" panose="020B0604020202020204" pitchFamily="34" charset="0"/>
                <a:ea typeface="Calibri" panose="020F0502020204030204" pitchFamily="34" charset="0"/>
                <a:cs typeface="Arial" panose="020B0604020202020204" pitchFamily="34" charset="0"/>
              </a:rPr>
              <a:t>. </a:t>
            </a:r>
          </a:p>
          <a:p>
            <a:pPr>
              <a:spcAft>
                <a:spcPts val="0"/>
              </a:spcAft>
            </a:pPr>
            <a:endParaRPr lang="en-GB" sz="2100" i="1"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Regardless of the remedy however, it can be seen as a significant blow to an inflated hostile environment policy that has diminished the rights of migrant families for a long period of time.</a:t>
            </a:r>
          </a:p>
          <a:p>
            <a:pPr>
              <a:spcAft>
                <a:spcPts val="0"/>
              </a:spcAft>
            </a:pPr>
            <a:endParaRPr lang="en-GB" sz="2100" i="1"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1400" dirty="0">
              <a:latin typeface="Arial" panose="020B0604020202020204" pitchFamily="34" charset="0"/>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5ED2D7FC-C164-449C-A9E2-6A0100FA8A67}"/>
              </a:ext>
            </a:extLst>
          </p:cNvPr>
          <p:cNvSpPr/>
          <p:nvPr/>
        </p:nvSpPr>
        <p:spPr>
          <a:xfrm>
            <a:off x="157571" y="5734634"/>
            <a:ext cx="11038151" cy="1200329"/>
          </a:xfrm>
          <a:prstGeom prst="rect">
            <a:avLst/>
          </a:prstGeom>
        </p:spPr>
        <p:txBody>
          <a:bodyPr wrap="square">
            <a:spAutoFit/>
          </a:bodyPr>
          <a:lstStyle/>
          <a:p>
            <a:pPr marL="342900" indent="-342900">
              <a:buFont typeface="+mj-lt"/>
              <a:buAutoNum type="arabicParenR" startAt="13"/>
            </a:pPr>
            <a:r>
              <a:rPr lang="en-GB" sz="1200" dirty="0"/>
              <a:t>R (W, A child by his litigation friend J) v The Secretary of State for the Home Department &amp; Anor (2020); EWHC 1299 (Admin); Available at </a:t>
            </a:r>
            <a:r>
              <a:rPr lang="en-GB" sz="1200" dirty="0">
                <a:hlinkClick r:id="rId4"/>
              </a:rPr>
              <a:t>https://www.bailii.org/ew/cases/EWHC/Admin/2020/1299.html</a:t>
            </a:r>
            <a:r>
              <a:rPr lang="en-GB" sz="1200" dirty="0"/>
              <a:t> </a:t>
            </a:r>
          </a:p>
          <a:p>
            <a:pPr marL="342900" indent="-342900">
              <a:buFont typeface="+mj-lt"/>
              <a:buAutoNum type="arabicParenR" startAt="13"/>
            </a:pPr>
            <a:r>
              <a:rPr lang="en-GB" sz="1200" dirty="0"/>
              <a:t>Home Office (2020); Family policy: Family life (as a partner or parent), private live and exceptional circumstances (pp. 87-93); Available at </a:t>
            </a:r>
            <a:r>
              <a:rPr lang="en-GB" sz="1200" dirty="0">
                <a:hlinkClick r:id="rId5"/>
              </a:rPr>
              <a:t>https://assets.publishing.service.gov.uk/government/uploads/system/uploads/attachment_data/file/888768/family-life-_as-a-partner-or-parent_-private-life-and-exceptional-circumstances-v7.0ext.pdf</a:t>
            </a:r>
            <a:endParaRPr lang="en-GB" sz="1200" dirty="0"/>
          </a:p>
          <a:p>
            <a:pPr marL="342900" indent="-342900">
              <a:buFont typeface="+mj-lt"/>
              <a:buAutoNum type="arabicParenR" startAt="13"/>
            </a:pPr>
            <a:endParaRPr lang="en-US" sz="1200" i="1" dirty="0"/>
          </a:p>
        </p:txBody>
      </p:sp>
    </p:spTree>
    <p:extLst>
      <p:ext uri="{BB962C8B-B14F-4D97-AF65-F5344CB8AC3E}">
        <p14:creationId xmlns:p14="http://schemas.microsoft.com/office/powerpoint/2010/main" val="2890355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D54E-FF34-4D7A-80DB-7CC7D90D6B22}"/>
              </a:ext>
            </a:extLst>
          </p:cNvPr>
          <p:cNvSpPr>
            <a:spLocks noGrp="1"/>
          </p:cNvSpPr>
          <p:nvPr>
            <p:ph type="title"/>
          </p:nvPr>
        </p:nvSpPr>
        <p:spPr>
          <a:xfrm>
            <a:off x="838200" y="365126"/>
            <a:ext cx="10515600" cy="685462"/>
          </a:xfrm>
        </p:spPr>
        <p:txBody>
          <a:bodyPr>
            <a:normAutofit/>
          </a:bodyPr>
          <a:lstStyle/>
          <a:p>
            <a:pPr algn="ctr"/>
            <a:r>
              <a:rPr lang="en-GB" sz="3500" dirty="0">
                <a:latin typeface="Arial" panose="020B0604020202020204" pitchFamily="34" charset="0"/>
                <a:cs typeface="Arial" panose="020B0604020202020204" pitchFamily="34" charset="0"/>
              </a:rPr>
              <a:t>Some thoughts on campaign goals and aims</a:t>
            </a:r>
            <a:endParaRPr lang="en-GB" sz="3500" dirty="0"/>
          </a:p>
        </p:txBody>
      </p:sp>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434343" y="1170561"/>
            <a:ext cx="11323314" cy="2877711"/>
          </a:xfrm>
          <a:prstGeom prst="rect">
            <a:avLst/>
          </a:prstGeom>
        </p:spPr>
        <p:txBody>
          <a:bodyPr wrap="square">
            <a:spAutoFit/>
          </a:bodyPr>
          <a:lstStyle/>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14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3D04A62E-2B7E-466C-AD74-C98AFCEE484D}"/>
              </a:ext>
            </a:extLst>
          </p:cNvPr>
          <p:cNvSpPr/>
          <p:nvPr/>
        </p:nvSpPr>
        <p:spPr>
          <a:xfrm>
            <a:off x="434343" y="1170561"/>
            <a:ext cx="11323314" cy="2677656"/>
          </a:xfrm>
          <a:prstGeom prst="rect">
            <a:avLst/>
          </a:prstGeom>
        </p:spPr>
        <p:txBody>
          <a:bodyPr wrap="square">
            <a:spAutoFit/>
          </a:bodyPr>
          <a:lstStyle/>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7A568C18-62D5-4905-86FC-CC567327C67D}"/>
              </a:ext>
            </a:extLst>
          </p:cNvPr>
          <p:cNvSpPr/>
          <p:nvPr/>
        </p:nvSpPr>
        <p:spPr>
          <a:xfrm>
            <a:off x="434343" y="1170561"/>
            <a:ext cx="11323314" cy="5155257"/>
          </a:xfrm>
          <a:prstGeom prst="rect">
            <a:avLst/>
          </a:prstGeom>
        </p:spPr>
        <p:txBody>
          <a:bodyPr wrap="square">
            <a:spAutoFit/>
          </a:bodyPr>
          <a:lstStyle/>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Most campaigning and indeed achievements in this period have related to children and families who have leave to remain, with a condition of NRPF. This goes for the NRPF judgement and the free school meals extension.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There is a distinct gap in considering the needs of undocumented children and families without leave to remain in the United Kingdom. Jolly et al (2020) when looking at the figures in London alone, estimate there are 397,000 undocumented migrants with their UK born in children living in the capital</a:t>
            </a:r>
            <a:r>
              <a:rPr lang="en-GB" sz="1400" dirty="0">
                <a:latin typeface="Arial" panose="020B0604020202020204" pitchFamily="34" charset="0"/>
                <a:ea typeface="Calibri" panose="020F0502020204030204" pitchFamily="34" charset="0"/>
                <a:cs typeface="Arial" panose="020B0604020202020204" pitchFamily="34" charset="0"/>
              </a:rPr>
              <a:t>(15) </a:t>
            </a:r>
            <a:r>
              <a:rPr lang="en-GB" sz="2100" dirty="0">
                <a:latin typeface="Arial" panose="020B0604020202020204" pitchFamily="34" charset="0"/>
                <a:ea typeface="Calibri" panose="020F0502020204030204" pitchFamily="34" charset="0"/>
                <a:cs typeface="Arial" panose="020B0604020202020204" pitchFamily="34" charset="0"/>
              </a:rPr>
              <a:t>as a small example of the scale of the issue.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There has been no movement in policy acknowledging those without leave to remain. Famously, the long standing aim of the hostile environment has been to ‘create a really hostile environment for illegal immigration’</a:t>
            </a:r>
            <a:r>
              <a:rPr lang="en-GB" sz="1400" dirty="0">
                <a:latin typeface="Arial" panose="020B0604020202020204" pitchFamily="34" charset="0"/>
                <a:ea typeface="Calibri" panose="020F0502020204030204" pitchFamily="34" charset="0"/>
                <a:cs typeface="Arial" panose="020B0604020202020204" pitchFamily="34" charset="0"/>
              </a:rPr>
              <a:t>(16)</a:t>
            </a:r>
            <a:r>
              <a:rPr lang="en-GB" sz="2100" dirty="0">
                <a:latin typeface="Arial" panose="020B0604020202020204" pitchFamily="34" charset="0"/>
                <a:ea typeface="Calibri" panose="020F0502020204030204" pitchFamily="34" charset="0"/>
                <a:cs typeface="Arial" panose="020B0604020202020204" pitchFamily="34" charset="0"/>
              </a:rPr>
              <a:t>.</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i="1"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1400" dirty="0">
              <a:latin typeface="Arial" panose="020B0604020202020204" pitchFamily="34" charset="0"/>
              <a:ea typeface="Calibri" panose="020F050202020403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0AA89881-1C86-4705-A1BB-4767335837EA}"/>
              </a:ext>
            </a:extLst>
          </p:cNvPr>
          <p:cNvSpPr/>
          <p:nvPr/>
        </p:nvSpPr>
        <p:spPr>
          <a:xfrm>
            <a:off x="157571" y="6078960"/>
            <a:ext cx="11038151" cy="1015663"/>
          </a:xfrm>
          <a:prstGeom prst="rect">
            <a:avLst/>
          </a:prstGeom>
        </p:spPr>
        <p:txBody>
          <a:bodyPr wrap="square">
            <a:spAutoFit/>
          </a:bodyPr>
          <a:lstStyle/>
          <a:p>
            <a:pPr marL="342900" indent="-342900">
              <a:buFont typeface="+mj-lt"/>
              <a:buAutoNum type="arabicParenR" startAt="15"/>
            </a:pPr>
            <a:r>
              <a:rPr lang="en-GB" sz="1200" dirty="0"/>
              <a:t>Jolly et al (2020); ‘London’s children and young people who are not British Citizen’s a profile’; Mayor of London; Available at </a:t>
            </a:r>
            <a:r>
              <a:rPr lang="en-GB" sz="1200" dirty="0">
                <a:hlinkClick r:id="rId4"/>
              </a:rPr>
              <a:t>https://www.london.gov.uk/sites/default/files/final_londons_children_and_young_people_who_are_not_british_citizens.pdf</a:t>
            </a:r>
            <a:r>
              <a:rPr lang="en-GB" sz="1200" dirty="0"/>
              <a:t>.</a:t>
            </a:r>
          </a:p>
          <a:p>
            <a:pPr marL="342900" indent="-342900">
              <a:buFont typeface="+mj-lt"/>
              <a:buAutoNum type="arabicParenR" startAt="15"/>
            </a:pPr>
            <a:r>
              <a:rPr lang="en-GB" sz="1200" dirty="0"/>
              <a:t>Grierson (2018); Hostile environment: Anatomy of a policy disaster; The Guardian; Available at </a:t>
            </a:r>
            <a:r>
              <a:rPr lang="en-GB" sz="1200" dirty="0">
                <a:hlinkClick r:id="rId5"/>
              </a:rPr>
              <a:t>https://www.theguardian.com/uk-news/2018/aug/27/hostile-environment-anatomy-of-a-policy-disaster</a:t>
            </a:r>
            <a:r>
              <a:rPr lang="en-GB" sz="1200" dirty="0"/>
              <a:t>.</a:t>
            </a:r>
          </a:p>
          <a:p>
            <a:pPr marL="342900" indent="-342900">
              <a:buFont typeface="+mj-lt"/>
              <a:buAutoNum type="arabicParenR" startAt="15"/>
            </a:pPr>
            <a:endParaRPr lang="en-US" sz="1200" i="1" dirty="0"/>
          </a:p>
        </p:txBody>
      </p:sp>
    </p:spTree>
    <p:extLst>
      <p:ext uri="{BB962C8B-B14F-4D97-AF65-F5344CB8AC3E}">
        <p14:creationId xmlns:p14="http://schemas.microsoft.com/office/powerpoint/2010/main" val="1215698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D54E-FF34-4D7A-80DB-7CC7D90D6B22}"/>
              </a:ext>
            </a:extLst>
          </p:cNvPr>
          <p:cNvSpPr>
            <a:spLocks noGrp="1"/>
          </p:cNvSpPr>
          <p:nvPr>
            <p:ph type="title"/>
          </p:nvPr>
        </p:nvSpPr>
        <p:spPr>
          <a:xfrm>
            <a:off x="838200" y="365126"/>
            <a:ext cx="10515600" cy="685462"/>
          </a:xfrm>
        </p:spPr>
        <p:txBody>
          <a:bodyPr>
            <a:normAutofit/>
          </a:bodyPr>
          <a:lstStyle/>
          <a:p>
            <a:pPr algn="ctr"/>
            <a:r>
              <a:rPr lang="en-GB" sz="3500" dirty="0">
                <a:latin typeface="Arial" panose="020B0604020202020204" pitchFamily="34" charset="0"/>
                <a:cs typeface="Arial" panose="020B0604020202020204" pitchFamily="34" charset="0"/>
              </a:rPr>
              <a:t>Providing support</a:t>
            </a:r>
            <a:endParaRPr lang="en-GB" sz="3500" dirty="0"/>
          </a:p>
        </p:txBody>
      </p:sp>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434343" y="1170561"/>
            <a:ext cx="11323314" cy="2877711"/>
          </a:xfrm>
          <a:prstGeom prst="rect">
            <a:avLst/>
          </a:prstGeom>
        </p:spPr>
        <p:txBody>
          <a:bodyPr wrap="square">
            <a:spAutoFit/>
          </a:bodyPr>
          <a:lstStyle/>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14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3D04A62E-2B7E-466C-AD74-C98AFCEE484D}"/>
              </a:ext>
            </a:extLst>
          </p:cNvPr>
          <p:cNvSpPr/>
          <p:nvPr/>
        </p:nvSpPr>
        <p:spPr>
          <a:xfrm>
            <a:off x="434343" y="1170561"/>
            <a:ext cx="11323314" cy="2677656"/>
          </a:xfrm>
          <a:prstGeom prst="rect">
            <a:avLst/>
          </a:prstGeom>
        </p:spPr>
        <p:txBody>
          <a:bodyPr wrap="square">
            <a:spAutoFit/>
          </a:bodyPr>
          <a:lstStyle/>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7A568C18-62D5-4905-86FC-CC567327C67D}"/>
              </a:ext>
            </a:extLst>
          </p:cNvPr>
          <p:cNvSpPr/>
          <p:nvPr/>
        </p:nvSpPr>
        <p:spPr>
          <a:xfrm>
            <a:off x="434343" y="1170561"/>
            <a:ext cx="11323314" cy="4616648"/>
          </a:xfrm>
          <a:prstGeom prst="rect">
            <a:avLst/>
          </a:prstGeom>
        </p:spPr>
        <p:txBody>
          <a:bodyPr wrap="square">
            <a:spAutoFit/>
          </a:bodyPr>
          <a:lstStyle/>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We asked families currently working with us what they think is most helpful at the moment. They told us;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marL="342900" indent="-342900">
              <a:spcAft>
                <a:spcPts val="0"/>
              </a:spcAft>
              <a:buFont typeface="Arial" panose="020B0604020202020204" pitchFamily="34" charset="0"/>
              <a:buChar char="•"/>
            </a:pPr>
            <a:r>
              <a:rPr lang="en-GB" sz="2100" dirty="0">
                <a:latin typeface="Arial" panose="020B0604020202020204" pitchFamily="34" charset="0"/>
                <a:ea typeface="Calibri" panose="020F0502020204030204" pitchFamily="34" charset="0"/>
                <a:cs typeface="Arial" panose="020B0604020202020204" pitchFamily="34" charset="0"/>
              </a:rPr>
              <a:t>“Help understanding the [support] rules. Someone to stand next to me when it was difficult”</a:t>
            </a:r>
          </a:p>
          <a:p>
            <a:pPr marL="342900" indent="-342900">
              <a:spcAft>
                <a:spcPts val="0"/>
              </a:spcAft>
              <a:buFont typeface="Arial" panose="020B0604020202020204" pitchFamily="34" charset="0"/>
              <a:buChar char="•"/>
            </a:pPr>
            <a:r>
              <a:rPr lang="en-GB" sz="2100" dirty="0">
                <a:latin typeface="Arial" panose="020B0604020202020204" pitchFamily="34" charset="0"/>
                <a:ea typeface="Calibri" panose="020F0502020204030204" pitchFamily="34" charset="0"/>
                <a:cs typeface="Arial" panose="020B0604020202020204" pitchFamily="34" charset="0"/>
              </a:rPr>
              <a:t>“I know my rights now, this makes me more comfortable with the [social services] worker”</a:t>
            </a:r>
          </a:p>
          <a:p>
            <a:pPr marL="342900" indent="-342900">
              <a:spcAft>
                <a:spcPts val="0"/>
              </a:spcAft>
              <a:buFont typeface="Arial" panose="020B0604020202020204" pitchFamily="34" charset="0"/>
              <a:buChar char="•"/>
            </a:pPr>
            <a:r>
              <a:rPr lang="en-GB" sz="2100" dirty="0">
                <a:latin typeface="Arial" panose="020B0604020202020204" pitchFamily="34" charset="0"/>
                <a:ea typeface="Calibri" panose="020F0502020204030204" pitchFamily="34" charset="0"/>
                <a:cs typeface="Arial" panose="020B0604020202020204" pitchFamily="34" charset="0"/>
              </a:rPr>
              <a:t>“You [TwMC] topping up my phone. I have enough data for school at home now.”</a:t>
            </a:r>
          </a:p>
          <a:p>
            <a:pPr marL="342900" indent="-342900">
              <a:spcAft>
                <a:spcPts val="0"/>
              </a:spcAft>
              <a:buFont typeface="Arial" panose="020B0604020202020204" pitchFamily="34" charset="0"/>
              <a:buChar char="•"/>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 issue remains that there is not enough support. The sector is small and with limited capacity. This impacts everything from immigration resolutions to destitution support and being able to also meet crisis needs.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When considering the landscape of support, it is important to consider the intersect between immigration law, hostile environment policy and the law and policy designed to keep children safe. </a:t>
            </a:r>
          </a:p>
        </p:txBody>
      </p:sp>
    </p:spTree>
    <p:extLst>
      <p:ext uri="{BB962C8B-B14F-4D97-AF65-F5344CB8AC3E}">
        <p14:creationId xmlns:p14="http://schemas.microsoft.com/office/powerpoint/2010/main" val="4207324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D54E-FF34-4D7A-80DB-7CC7D90D6B22}"/>
              </a:ext>
            </a:extLst>
          </p:cNvPr>
          <p:cNvSpPr>
            <a:spLocks noGrp="1"/>
          </p:cNvSpPr>
          <p:nvPr>
            <p:ph type="title"/>
          </p:nvPr>
        </p:nvSpPr>
        <p:spPr>
          <a:xfrm>
            <a:off x="838200" y="365126"/>
            <a:ext cx="10515600" cy="685462"/>
          </a:xfrm>
        </p:spPr>
        <p:txBody>
          <a:bodyPr>
            <a:normAutofit/>
          </a:bodyPr>
          <a:lstStyle/>
          <a:p>
            <a:pPr algn="ctr"/>
            <a:r>
              <a:rPr lang="en-GB" sz="3500" dirty="0">
                <a:latin typeface="Arial" panose="020B0604020202020204" pitchFamily="34" charset="0"/>
                <a:cs typeface="Arial" panose="020B0604020202020204" pitchFamily="34" charset="0"/>
              </a:rPr>
              <a:t>Providing support</a:t>
            </a:r>
            <a:endParaRPr lang="en-GB" sz="3500" dirty="0"/>
          </a:p>
        </p:txBody>
      </p:sp>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434343" y="1170561"/>
            <a:ext cx="11323314" cy="2877711"/>
          </a:xfrm>
          <a:prstGeom prst="rect">
            <a:avLst/>
          </a:prstGeom>
        </p:spPr>
        <p:txBody>
          <a:bodyPr wrap="square">
            <a:spAutoFit/>
          </a:bodyPr>
          <a:lstStyle/>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14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3D04A62E-2B7E-466C-AD74-C98AFCEE484D}"/>
              </a:ext>
            </a:extLst>
          </p:cNvPr>
          <p:cNvSpPr/>
          <p:nvPr/>
        </p:nvSpPr>
        <p:spPr>
          <a:xfrm>
            <a:off x="434343" y="1170561"/>
            <a:ext cx="11323314" cy="2677656"/>
          </a:xfrm>
          <a:prstGeom prst="rect">
            <a:avLst/>
          </a:prstGeom>
        </p:spPr>
        <p:txBody>
          <a:bodyPr wrap="square">
            <a:spAutoFit/>
          </a:bodyPr>
          <a:lstStyle/>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7A568C18-62D5-4905-86FC-CC567327C67D}"/>
              </a:ext>
            </a:extLst>
          </p:cNvPr>
          <p:cNvSpPr/>
          <p:nvPr/>
        </p:nvSpPr>
        <p:spPr>
          <a:xfrm>
            <a:off x="434343" y="1170561"/>
            <a:ext cx="11323314" cy="4939814"/>
          </a:xfrm>
          <a:prstGeom prst="rect">
            <a:avLst/>
          </a:prstGeom>
        </p:spPr>
        <p:txBody>
          <a:bodyPr wrap="square">
            <a:spAutoFit/>
          </a:bodyPr>
          <a:lstStyle/>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There are questions that need to be considered about values and ethics, in a landscape within a local authority that can be very hostile and applying legal frameworks that are openly and plainly there ‘to make life very hostile’.</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In the context of the pandemic, immediate safety must be thought about from both a safeguarding and public health point of view.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However, that immediate safety must be thought about in terms of longer term risk, impact of the hostile environment and what will happen after COVID-19. This is why clear advice, rights education and a careful, slow way of practice is essential when working with families who occupy this complex space.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This requires a legally literate, anti-racist </a:t>
            </a:r>
            <a:r>
              <a:rPr lang="en-GB" sz="2100">
                <a:latin typeface="Arial" panose="020B0604020202020204" pitchFamily="34" charset="0"/>
                <a:ea typeface="Calibri" panose="020F0502020204030204" pitchFamily="34" charset="0"/>
                <a:cs typeface="Arial" panose="020B0604020202020204" pitchFamily="34" charset="0"/>
              </a:rPr>
              <a:t>practice focus. </a:t>
            </a: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32840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6B87AFF-DEC1-450C-A3CA-671C24B691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18369" y="5643070"/>
            <a:ext cx="1075054" cy="1082221"/>
          </a:xfrm>
        </p:spPr>
      </p:pic>
      <p:sp>
        <p:nvSpPr>
          <p:cNvPr id="6" name="Rectangle 5">
            <a:extLst>
              <a:ext uri="{FF2B5EF4-FFF2-40B4-BE49-F238E27FC236}">
                <a16:creationId xmlns:a16="http://schemas.microsoft.com/office/drawing/2014/main" id="{B25DA47F-9EAF-4BE7-8334-2E3ED4D2A17C}"/>
              </a:ext>
            </a:extLst>
          </p:cNvPr>
          <p:cNvSpPr/>
          <p:nvPr/>
        </p:nvSpPr>
        <p:spPr>
          <a:xfrm>
            <a:off x="232581" y="1170561"/>
            <a:ext cx="11687275" cy="892552"/>
          </a:xfrm>
          <a:prstGeom prst="rect">
            <a:avLst/>
          </a:prstGeom>
        </p:spPr>
        <p:txBody>
          <a:bodyPr wrap="square">
            <a:spAutoFit/>
          </a:bodyPr>
          <a:lstStyle/>
          <a:p>
            <a:pPr>
              <a:spcAft>
                <a:spcPts val="0"/>
              </a:spcAft>
            </a:pPr>
            <a:endParaRPr lang="en-GB" sz="2600" dirty="0">
              <a:latin typeface="Calibri" panose="020F0502020204030204" pitchFamily="34" charset="0"/>
              <a:ea typeface="Calibri" panose="020F0502020204030204" pitchFamily="34" charset="0"/>
            </a:endParaRPr>
          </a:p>
          <a:p>
            <a:pPr>
              <a:spcAft>
                <a:spcPts val="0"/>
              </a:spcAft>
            </a:pPr>
            <a:endParaRPr lang="en-GB" sz="2600" dirty="0">
              <a:latin typeface="Calibri" panose="020F0502020204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E456102A-411B-47F8-8B1D-9F8A89D9E9AB}"/>
              </a:ext>
            </a:extLst>
          </p:cNvPr>
          <p:cNvSpPr/>
          <p:nvPr/>
        </p:nvSpPr>
        <p:spPr>
          <a:xfrm>
            <a:off x="434343" y="1170561"/>
            <a:ext cx="11323314" cy="2877711"/>
          </a:xfrm>
          <a:prstGeom prst="rect">
            <a:avLst/>
          </a:prstGeom>
        </p:spPr>
        <p:txBody>
          <a:bodyPr wrap="square">
            <a:spAutoFit/>
          </a:bodyPr>
          <a:lstStyle/>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14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3D04A62E-2B7E-466C-AD74-C98AFCEE484D}"/>
              </a:ext>
            </a:extLst>
          </p:cNvPr>
          <p:cNvSpPr/>
          <p:nvPr/>
        </p:nvSpPr>
        <p:spPr>
          <a:xfrm>
            <a:off x="434343" y="1170561"/>
            <a:ext cx="11323314" cy="2677656"/>
          </a:xfrm>
          <a:prstGeom prst="rect">
            <a:avLst/>
          </a:prstGeom>
        </p:spPr>
        <p:txBody>
          <a:bodyPr wrap="square">
            <a:spAutoFit/>
          </a:bodyPr>
          <a:lstStyle/>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7A568C18-62D5-4905-86FC-CC567327C67D}"/>
              </a:ext>
            </a:extLst>
          </p:cNvPr>
          <p:cNvSpPr/>
          <p:nvPr/>
        </p:nvSpPr>
        <p:spPr>
          <a:xfrm>
            <a:off x="434343" y="1170561"/>
            <a:ext cx="11323314" cy="1708160"/>
          </a:xfrm>
          <a:prstGeom prst="rect">
            <a:avLst/>
          </a:prstGeom>
        </p:spPr>
        <p:txBody>
          <a:bodyPr wrap="square">
            <a:spAutoFit/>
          </a:bodyPr>
          <a:lstStyle/>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Twitter: @</a:t>
            </a:r>
            <a:r>
              <a:rPr lang="en-GB" sz="2100" dirty="0" err="1">
                <a:latin typeface="Arial" panose="020B0604020202020204" pitchFamily="34" charset="0"/>
                <a:ea typeface="Calibri" panose="020F0502020204030204" pitchFamily="34" charset="0"/>
                <a:cs typeface="Arial" panose="020B0604020202020204" pitchFamily="34" charset="0"/>
              </a:rPr>
              <a:t>nickinoxford</a:t>
            </a: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n-GB" sz="2100" dirty="0">
                <a:latin typeface="Arial" panose="020B0604020202020204" pitchFamily="34" charset="0"/>
                <a:ea typeface="Calibri" panose="020F0502020204030204" pitchFamily="34" charset="0"/>
                <a:cs typeface="Arial" panose="020B0604020202020204" pitchFamily="34" charset="0"/>
              </a:rPr>
              <a:t>Email </a:t>
            </a:r>
            <a:r>
              <a:rPr lang="en-GB" sz="2100" dirty="0">
                <a:latin typeface="Arial" panose="020B0604020202020204" pitchFamily="34" charset="0"/>
                <a:ea typeface="Calibri" panose="020F0502020204030204" pitchFamily="34" charset="0"/>
                <a:cs typeface="Arial" panose="020B0604020202020204" pitchFamily="34" charset="0"/>
                <a:hlinkClick r:id="rId4"/>
              </a:rPr>
              <a:t>nick.watts@togethermigrantchildren.org.uk</a:t>
            </a:r>
            <a:r>
              <a:rPr lang="en-GB" sz="2100" dirty="0">
                <a:latin typeface="Arial" panose="020B0604020202020204" pitchFamily="34" charset="0"/>
                <a:ea typeface="Calibri" panose="020F0502020204030204" pitchFamily="34" charset="0"/>
                <a:cs typeface="Arial" panose="020B0604020202020204" pitchFamily="34" charset="0"/>
              </a:rPr>
              <a:t> </a:t>
            </a: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en-GB" sz="21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666208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F5FAB4BC368F4FB9F2CF6CF7D49545" ma:contentTypeVersion="12" ma:contentTypeDescription="Create a new document." ma:contentTypeScope="" ma:versionID="74a26ed96a1192267cbcfb7bb50afe42">
  <xsd:schema xmlns:xsd="http://www.w3.org/2001/XMLSchema" xmlns:xs="http://www.w3.org/2001/XMLSchema" xmlns:p="http://schemas.microsoft.com/office/2006/metadata/properties" xmlns:ns2="2d104c93-3bde-4a1c-9e8e-c625ae28c72b" xmlns:ns3="dc4d9955-adaf-4030-931b-d744b74fffaf" targetNamespace="http://schemas.microsoft.com/office/2006/metadata/properties" ma:root="true" ma:fieldsID="14b0b968d758cbf2fae3e40f14d6c7ec" ns2:_="" ns3:_="">
    <xsd:import namespace="2d104c93-3bde-4a1c-9e8e-c625ae28c72b"/>
    <xsd:import namespace="dc4d9955-adaf-4030-931b-d744b74fffa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104c93-3bde-4a1c-9e8e-c625ae28c7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c4d9955-adaf-4030-931b-d744b74fffa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AD7E74E-A7A6-465C-A039-6356DDBAB1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104c93-3bde-4a1c-9e8e-c625ae28c72b"/>
    <ds:schemaRef ds:uri="dc4d9955-adaf-4030-931b-d744b74fff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6CFEDA5-F1FE-4527-8071-720ECABBDB88}">
  <ds:schemaRefs>
    <ds:schemaRef ds:uri="http://schemas.microsoft.com/sharepoint/v3/contenttype/forms"/>
  </ds:schemaRefs>
</ds:datastoreItem>
</file>

<file path=customXml/itemProps3.xml><?xml version="1.0" encoding="utf-8"?>
<ds:datastoreItem xmlns:ds="http://schemas.openxmlformats.org/officeDocument/2006/customXml" ds:itemID="{F9DABFE5-C246-4498-8519-2B415F4C8832}">
  <ds:schemaRefs>
    <ds:schemaRef ds:uri="http://www.w3.org/XML/1998/namespace"/>
    <ds:schemaRef ds:uri="http://purl.org/dc/terms/"/>
    <ds:schemaRef ds:uri="2d104c93-3bde-4a1c-9e8e-c625ae28c72b"/>
    <ds:schemaRef ds:uri="http://schemas.microsoft.com/office/2006/documentManagement/types"/>
    <ds:schemaRef ds:uri="http://purl.org/dc/elements/1.1/"/>
    <ds:schemaRef ds:uri="http://schemas.microsoft.com/office/infopath/2007/PartnerControls"/>
    <ds:schemaRef ds:uri="http://purl.org/dc/dcmitype/"/>
    <ds:schemaRef ds:uri="http://schemas.openxmlformats.org/package/2006/metadata/core-properties"/>
    <ds:schemaRef ds:uri="dc4d9955-adaf-4030-931b-d744b74fffa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2695</Words>
  <Application>Microsoft Office PowerPoint</Application>
  <PresentationFormat>Widescreen</PresentationFormat>
  <Paragraphs>230</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A brief introduction – Why are we here</vt:lpstr>
      <vt:lpstr>A brief introduction – Existing harms</vt:lpstr>
      <vt:lpstr>A brief introduction – A changing context</vt:lpstr>
      <vt:lpstr>Is it safety? case extract</vt:lpstr>
      <vt:lpstr>Mixed messages: case extract</vt:lpstr>
      <vt:lpstr>The perils of help and support</vt:lpstr>
      <vt:lpstr>Mixed messaging</vt:lpstr>
      <vt:lpstr>Public health impact</vt:lpstr>
      <vt:lpstr>The response</vt:lpstr>
      <vt:lpstr>The NRPF judgement</vt:lpstr>
      <vt:lpstr>Some thoughts on campaign goals and aims</vt:lpstr>
      <vt:lpstr>Providing support</vt:lpstr>
      <vt:lpstr>Providing support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Watts</dc:creator>
  <cp:lastModifiedBy>Nick Watts</cp:lastModifiedBy>
  <cp:revision>18</cp:revision>
  <dcterms:created xsi:type="dcterms:W3CDTF">2018-09-10T16:19:46Z</dcterms:created>
  <dcterms:modified xsi:type="dcterms:W3CDTF">2020-06-02T08:30:08Z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0x01010010F5FAB4BC368F4FB9F2CF6CF7D49545</vt:lpwstr>
  </property>
</Properties>
</file>